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1E_AE6D70F3.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2"/>
  </p:notesMasterIdLst>
  <p:handoutMasterIdLst>
    <p:handoutMasterId r:id="rId23"/>
  </p:handoutMasterIdLst>
  <p:sldIdLst>
    <p:sldId id="256" r:id="rId5"/>
    <p:sldId id="272" r:id="rId6"/>
    <p:sldId id="275" r:id="rId7"/>
    <p:sldId id="274" r:id="rId8"/>
    <p:sldId id="276" r:id="rId9"/>
    <p:sldId id="277" r:id="rId10"/>
    <p:sldId id="278" r:id="rId11"/>
    <p:sldId id="279" r:id="rId12"/>
    <p:sldId id="280" r:id="rId13"/>
    <p:sldId id="281" r:id="rId14"/>
    <p:sldId id="282" r:id="rId15"/>
    <p:sldId id="283" r:id="rId16"/>
    <p:sldId id="284" r:id="rId17"/>
    <p:sldId id="285" r:id="rId18"/>
    <p:sldId id="286" r:id="rId19"/>
    <p:sldId id="288" r:id="rId20"/>
    <p:sldId id="289" r:id="rId21"/>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ExtraBold" panose="00000900000000000000" pitchFamily="2" charset="0"/>
      <p:bold r:id="rId28"/>
      <p:italic r:id="rId29"/>
      <p:boldItalic r:id="rId30"/>
    </p:embeddedFont>
    <p:embeddedFont>
      <p:font typeface="Montserrat SemiBold" panose="000007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3142B5-2038-C509-D9E3-DAEC747B1A1C}" name="Caradoc Roetynck" initials="CR" userId="S::caradoc.roetynck@student.hogent.be::8183ac21-00f2-4366-937e-10b1cc34846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7" autoAdjust="0"/>
    <p:restoredTop sz="97623" autoAdjust="0"/>
  </p:normalViewPr>
  <p:slideViewPr>
    <p:cSldViewPr snapToGrid="0" snapToObjects="1" showGuides="1">
      <p:cViewPr varScale="1">
        <p:scale>
          <a:sx n="105" d="100"/>
          <a:sy n="105" d="100"/>
        </p:scale>
        <p:origin x="67" y="139"/>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dcbd5312-c975-4b18-b051-fc96884b9fc8" providerId="ADAL" clId="{59CF7166-020A-415B-87AD-768F4244C9F6}"/>
    <pc:docChg chg="modSld">
      <pc:chgData name="Nathalie Declercq" userId="dcbd5312-c975-4b18-b051-fc96884b9fc8" providerId="ADAL" clId="{59CF7166-020A-415B-87AD-768F4244C9F6}" dt="2023-09-19T13:52:41.369" v="82" actId="20577"/>
      <pc:docMkLst>
        <pc:docMk/>
      </pc:docMkLst>
      <pc:sldChg chg="modSp mod">
        <pc:chgData name="Nathalie Declercq" userId="dcbd5312-c975-4b18-b051-fc96884b9fc8" providerId="ADAL" clId="{59CF7166-020A-415B-87AD-768F4244C9F6}" dt="2023-09-19T13:52:41.369" v="82" actId="20577"/>
        <pc:sldMkLst>
          <pc:docMk/>
          <pc:sldMk cId="915807263" sldId="272"/>
        </pc:sldMkLst>
        <pc:spChg chg="mod">
          <ac:chgData name="Nathalie Declercq" userId="dcbd5312-c975-4b18-b051-fc96884b9fc8" providerId="ADAL" clId="{59CF7166-020A-415B-87AD-768F4244C9F6}" dt="2023-09-19T13:52:41.369" v="82" actId="20577"/>
          <ac:spMkLst>
            <pc:docMk/>
            <pc:sldMk cId="915807263" sldId="272"/>
            <ac:spMk id="2" creationId="{0C0367EA-5A1E-634A-9379-C63AF2F15746}"/>
          </ac:spMkLst>
        </pc:spChg>
        <pc:spChg chg="mod">
          <ac:chgData name="Nathalie Declercq" userId="dcbd5312-c975-4b18-b051-fc96884b9fc8" providerId="ADAL" clId="{59CF7166-020A-415B-87AD-768F4244C9F6}" dt="2023-09-19T13:51:59.192" v="4" actId="20577"/>
          <ac:spMkLst>
            <pc:docMk/>
            <pc:sldMk cId="915807263" sldId="272"/>
            <ac:spMk id="22" creationId="{00000000-0000-0000-0000-000000000000}"/>
          </ac:spMkLst>
        </pc:spChg>
      </pc:sldChg>
    </pc:docChg>
  </pc:docChgLst>
  <pc:docChgLst>
    <pc:chgData name="Nathalie Declercq" userId="dcbd5312-c975-4b18-b051-fc96884b9fc8" providerId="ADAL" clId="{AF3C1BAF-28E9-4947-A7C2-819820591C9A}"/>
    <pc:docChg chg="modSld">
      <pc:chgData name="Nathalie Declercq" userId="dcbd5312-c975-4b18-b051-fc96884b9fc8" providerId="ADAL" clId="{AF3C1BAF-28E9-4947-A7C2-819820591C9A}" dt="2023-09-15T12:55:08.515" v="7" actId="20577"/>
      <pc:docMkLst>
        <pc:docMk/>
      </pc:docMkLst>
      <pc:sldChg chg="modSp mod">
        <pc:chgData name="Nathalie Declercq" userId="dcbd5312-c975-4b18-b051-fc96884b9fc8" providerId="ADAL" clId="{AF3C1BAF-28E9-4947-A7C2-819820591C9A}" dt="2023-09-15T12:55:08.515" v="7" actId="20577"/>
        <pc:sldMkLst>
          <pc:docMk/>
          <pc:sldMk cId="3638934490" sldId="274"/>
        </pc:sldMkLst>
        <pc:spChg chg="mod">
          <ac:chgData name="Nathalie Declercq" userId="dcbd5312-c975-4b18-b051-fc96884b9fc8" providerId="ADAL" clId="{AF3C1BAF-28E9-4947-A7C2-819820591C9A}" dt="2023-09-15T12:55:08.515" v="7" actId="20577"/>
          <ac:spMkLst>
            <pc:docMk/>
            <pc:sldMk cId="3638934490" sldId="274"/>
            <ac:spMk id="2" creationId="{DF4D2F8A-8B74-BA4F-8CCE-3748EFC050E1}"/>
          </ac:spMkLst>
        </pc:spChg>
      </pc:sldChg>
    </pc:docChg>
  </pc:docChgLst>
</pc:chgInfo>
</file>

<file path=ppt/comments/modernComment_11E_AE6D70F3.xml><?xml version="1.0" encoding="utf-8"?>
<p188:cmLst xmlns:a="http://schemas.openxmlformats.org/drawingml/2006/main" xmlns:r="http://schemas.openxmlformats.org/officeDocument/2006/relationships" xmlns:p188="http://schemas.microsoft.com/office/powerpoint/2018/8/main">
  <p188:cm id="{D2B37E52-109E-4085-8E5D-AEAF685F3682}" authorId="{7C3142B5-2038-C509-D9E3-DAEC747B1A1C}" created="2023-09-25T07:54:26.177">
    <ac:txMkLst xmlns:ac="http://schemas.microsoft.com/office/drawing/2013/main/command">
      <pc:docMk xmlns:pc="http://schemas.microsoft.com/office/powerpoint/2013/main/command"/>
      <pc:sldMk xmlns:pc="http://schemas.microsoft.com/office/powerpoint/2013/main/command" cId="2926407923" sldId="286"/>
      <ac:spMk id="2" creationId="{3668DC6D-78EC-3748-BEBB-7A2F01D8A143}"/>
      <ac:txMk cp="0" len="11">
        <ac:context len="239" hash="3413981766"/>
      </ac:txMk>
    </ac:txMkLst>
    <p188:pos x="2339748" y="220436"/>
    <p188:txBody>
      <a:bodyPr/>
      <a:lstStyle/>
      <a:p>
        <a:r>
          <a:rPr lang="nl-BE"/>
          <a:t>Alternatief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9/25/2023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2E27B-23DA-6144-B50C-F438E2E5F7B7}" type="datetimeFigureOut">
              <a:rPr lang="nl-BE" smtClean="0"/>
              <a:t>25/09/2023</a:t>
            </a:fld>
            <a:endParaRPr lang="nl-BE"/>
          </a:p>
        </p:txBody>
      </p:sp>
      <p:sp>
        <p:nvSpPr>
          <p:cNvPr id="4" name="Tijdelijke aanduiding voor dia-afbeelding 3"/>
          <p:cNvSpPr>
            <a:spLocks noGrp="1" noRot="1" noChangeAspect="1"/>
          </p:cNvSpPr>
          <p:nvPr>
            <p:ph type="sldImg" idx="2"/>
          </p:nvPr>
        </p:nvSpPr>
        <p:spPr>
          <a:xfrm>
            <a:off x="685800" y="458788"/>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003677"/>
            <a:ext cx="5486400" cy="4681536"/>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4A863-A65C-1444-8E34-D1723CE1D379}" type="slidenum">
              <a:rPr lang="nl-BE" smtClean="0"/>
              <a:t>‹#›</a:t>
            </a:fld>
            <a:endParaRPr lang="nl-BE"/>
          </a:p>
        </p:txBody>
      </p:sp>
    </p:spTree>
    <p:extLst>
      <p:ext uri="{BB962C8B-B14F-4D97-AF65-F5344CB8AC3E}">
        <p14:creationId xmlns:p14="http://schemas.microsoft.com/office/powerpoint/2010/main" val="154176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bm.com/quantum-computing/learn/what-is-ibm-q/"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sciencemag.org/news/2020/09/ibm-promises-1000-qubit-quantum-computer-milestone-202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a:t>
            </a:fld>
            <a:endParaRPr lang="nl-BE"/>
          </a:p>
        </p:txBody>
      </p:sp>
    </p:spTree>
    <p:extLst>
      <p:ext uri="{BB962C8B-B14F-4D97-AF65-F5344CB8AC3E}">
        <p14:creationId xmlns:p14="http://schemas.microsoft.com/office/powerpoint/2010/main" val="280013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a:t>
            </a:r>
            <a:r>
              <a:rPr lang="en-US" dirty="0" err="1"/>
              <a:t>definiëren</a:t>
            </a:r>
            <a:r>
              <a:rPr lang="en-US" dirty="0"/>
              <a:t> </a:t>
            </a:r>
            <a:r>
              <a:rPr lang="en-US" dirty="0" err="1"/>
              <a:t>een</a:t>
            </a:r>
            <a:r>
              <a:rPr lang="en-US" dirty="0"/>
              <a:t> computer </a:t>
            </a:r>
            <a:r>
              <a:rPr lang="en-US" dirty="0" err="1"/>
              <a:t>als</a:t>
            </a:r>
            <a:r>
              <a:rPr lang="en-US" dirty="0"/>
              <a:t> </a:t>
            </a:r>
            <a:r>
              <a:rPr lang="en-US" dirty="0" err="1"/>
              <a:t>een</a:t>
            </a:r>
            <a:r>
              <a:rPr lang="en-US" dirty="0"/>
              <a:t> </a:t>
            </a:r>
            <a:r>
              <a:rPr lang="en-US" b="1" dirty="0" err="1"/>
              <a:t>multifunctioneel</a:t>
            </a:r>
            <a:r>
              <a:rPr lang="en-US" b="1" dirty="0"/>
              <a:t> </a:t>
            </a:r>
            <a:r>
              <a:rPr lang="en-US" b="1" dirty="0" err="1"/>
              <a:t>programmeerbaar</a:t>
            </a:r>
            <a:r>
              <a:rPr lang="en-US" b="1" dirty="0"/>
              <a:t> </a:t>
            </a:r>
            <a:r>
              <a:rPr lang="en-US" b="1" dirty="0" err="1"/>
              <a:t>digitaal</a:t>
            </a:r>
            <a:r>
              <a:rPr lang="en-US" b="1" dirty="0"/>
              <a:t> </a:t>
            </a:r>
            <a:r>
              <a:rPr lang="en-US" b="1" dirty="0" err="1"/>
              <a:t>elektronisch</a:t>
            </a:r>
            <a:r>
              <a:rPr lang="en-US" dirty="0"/>
              <a:t> </a:t>
            </a:r>
            <a:r>
              <a:rPr lang="en-US" dirty="0" err="1"/>
              <a:t>toestel</a:t>
            </a:r>
            <a:r>
              <a:rPr lang="en-US" dirty="0"/>
              <a:t> </a:t>
            </a:r>
            <a:r>
              <a:rPr lang="en-US" dirty="0" err="1"/>
              <a:t>waarbij</a:t>
            </a:r>
            <a:r>
              <a:rPr lang="en-US" dirty="0"/>
              <a:t> elk begrip </a:t>
            </a:r>
            <a:r>
              <a:rPr lang="en-US" dirty="0" err="1"/>
              <a:t>zijn</a:t>
            </a:r>
            <a:r>
              <a:rPr lang="en-US" dirty="0"/>
              <a:t> </a:t>
            </a:r>
            <a:r>
              <a:rPr lang="en-US" dirty="0" err="1"/>
              <a:t>betekenis</a:t>
            </a:r>
            <a:r>
              <a:rPr lang="en-US" dirty="0"/>
              <a:t> </a:t>
            </a:r>
            <a:r>
              <a:rPr lang="en-US" dirty="0" err="1"/>
              <a:t>heeft</a:t>
            </a:r>
            <a:r>
              <a:rPr lang="en-US" dirty="0"/>
              <a:t>:</a:t>
            </a:r>
          </a:p>
          <a:p>
            <a:endParaRPr lang="en-US" dirty="0"/>
          </a:p>
          <a:p>
            <a:pPr marL="171450" indent="-171450">
              <a:buFont typeface="Arial" panose="020B0604020202020204" pitchFamily="34" charset="0"/>
              <a:buChar char="•"/>
            </a:pPr>
            <a:r>
              <a:rPr lang="en-US" b="1" dirty="0" err="1"/>
              <a:t>Multifunctioneel</a:t>
            </a:r>
            <a:r>
              <a:rPr lang="en-US" dirty="0"/>
              <a:t>: we </a:t>
            </a:r>
            <a:r>
              <a:rPr lang="en-US" dirty="0" err="1"/>
              <a:t>kunnen</a:t>
            </a:r>
            <a:r>
              <a:rPr lang="en-US" dirty="0"/>
              <a:t> er </a:t>
            </a:r>
            <a:r>
              <a:rPr lang="en-US" dirty="0" err="1"/>
              <a:t>verschillende</a:t>
            </a:r>
            <a:r>
              <a:rPr lang="en-US" dirty="0"/>
              <a:t> </a:t>
            </a:r>
            <a:r>
              <a:rPr lang="en-US" dirty="0" err="1"/>
              <a:t>zaken</a:t>
            </a:r>
            <a:r>
              <a:rPr lang="en-US" dirty="0"/>
              <a:t> mee </a:t>
            </a:r>
            <a:r>
              <a:rPr lang="en-US" dirty="0" err="1"/>
              <a:t>uitvoeren</a:t>
            </a:r>
            <a:r>
              <a:rPr lang="en-US" dirty="0"/>
              <a:t> (video </a:t>
            </a:r>
            <a:r>
              <a:rPr lang="en-US" dirty="0" err="1"/>
              <a:t>bekijken</a:t>
            </a:r>
            <a:r>
              <a:rPr lang="en-US" dirty="0"/>
              <a:t>, </a:t>
            </a:r>
            <a:r>
              <a:rPr lang="en-US" dirty="0" err="1"/>
              <a:t>muziek</a:t>
            </a:r>
            <a:r>
              <a:rPr lang="en-US" dirty="0"/>
              <a:t> </a:t>
            </a:r>
            <a:r>
              <a:rPr lang="en-US" dirty="0" err="1"/>
              <a:t>beluisteren</a:t>
            </a:r>
            <a:r>
              <a:rPr lang="en-US" dirty="0"/>
              <a:t>, </a:t>
            </a:r>
            <a:r>
              <a:rPr lang="en-US" dirty="0" err="1"/>
              <a:t>een</a:t>
            </a:r>
            <a:r>
              <a:rPr lang="en-US" dirty="0"/>
              <a:t> </a:t>
            </a:r>
            <a:r>
              <a:rPr lang="en-US" dirty="0" err="1"/>
              <a:t>tekst</a:t>
            </a:r>
            <a:r>
              <a:rPr lang="en-US" dirty="0"/>
              <a:t> </a:t>
            </a:r>
            <a:r>
              <a:rPr lang="en-US" dirty="0" err="1"/>
              <a:t>verwerken</a:t>
            </a:r>
            <a:r>
              <a:rPr lang="en-US" dirty="0"/>
              <a:t>, </a:t>
            </a:r>
            <a:r>
              <a:rPr lang="en-US" dirty="0" err="1"/>
              <a:t>berekeningen</a:t>
            </a:r>
            <a:r>
              <a:rPr lang="en-US" dirty="0"/>
              <a:t> </a:t>
            </a:r>
            <a:r>
              <a:rPr lang="en-US" dirty="0" err="1"/>
              <a:t>uitvoeren</a:t>
            </a:r>
            <a:r>
              <a:rPr lang="en-US" dirty="0"/>
              <a:t>, ...),</a:t>
            </a:r>
          </a:p>
          <a:p>
            <a:pPr marL="171450" indent="-171450">
              <a:buFont typeface="Arial" panose="020B0604020202020204" pitchFamily="34" charset="0"/>
              <a:buChar char="•"/>
            </a:pPr>
            <a:r>
              <a:rPr lang="en-US" b="1" dirty="0" err="1"/>
              <a:t>Programmeerbaar</a:t>
            </a:r>
            <a:r>
              <a:rPr lang="en-US" dirty="0"/>
              <a:t>: we </a:t>
            </a:r>
            <a:r>
              <a:rPr lang="en-US" dirty="0" err="1"/>
              <a:t>kunnen</a:t>
            </a:r>
            <a:r>
              <a:rPr lang="en-US" dirty="0"/>
              <a:t> het </a:t>
            </a:r>
            <a:r>
              <a:rPr lang="en-US" dirty="0" err="1"/>
              <a:t>toestel</a:t>
            </a:r>
            <a:r>
              <a:rPr lang="en-US" dirty="0"/>
              <a:t> </a:t>
            </a:r>
            <a:r>
              <a:rPr lang="en-US" dirty="0" err="1"/>
              <a:t>programmeren</a:t>
            </a:r>
            <a:r>
              <a:rPr lang="en-US" dirty="0"/>
              <a:t> </a:t>
            </a:r>
            <a:r>
              <a:rPr lang="en-US" dirty="0" err="1"/>
              <a:t>zodat</a:t>
            </a:r>
            <a:r>
              <a:rPr lang="en-US" dirty="0"/>
              <a:t> het </a:t>
            </a:r>
            <a:r>
              <a:rPr lang="en-US" dirty="0" err="1"/>
              <a:t>multifunctioneel</a:t>
            </a:r>
            <a:r>
              <a:rPr lang="en-US" dirty="0"/>
              <a:t> </a:t>
            </a:r>
            <a:r>
              <a:rPr lang="en-US" dirty="0" err="1"/>
              <a:t>wordt</a:t>
            </a:r>
            <a:r>
              <a:rPr lang="en-US" dirty="0"/>
              <a:t>,</a:t>
            </a:r>
          </a:p>
          <a:p>
            <a:pPr marL="171450" indent="-171450">
              <a:buFont typeface="Arial" panose="020B0604020202020204" pitchFamily="34" charset="0"/>
              <a:buChar char="•"/>
            </a:pPr>
            <a:r>
              <a:rPr lang="en-US" b="1" dirty="0" err="1"/>
              <a:t>Digitaal</a:t>
            </a:r>
            <a:r>
              <a:rPr lang="en-US" dirty="0"/>
              <a:t>: we </a:t>
            </a:r>
            <a:r>
              <a:rPr lang="en-US" dirty="0" err="1"/>
              <a:t>werken</a:t>
            </a:r>
            <a:r>
              <a:rPr lang="en-US" dirty="0"/>
              <a:t> met discrete </a:t>
            </a:r>
            <a:r>
              <a:rPr lang="en-US" dirty="0" err="1"/>
              <a:t>waarden</a:t>
            </a:r>
            <a:r>
              <a:rPr lang="en-US" dirty="0"/>
              <a:t>, in </a:t>
            </a:r>
            <a:r>
              <a:rPr lang="en-US" dirty="0" err="1"/>
              <a:t>deze</a:t>
            </a:r>
            <a:r>
              <a:rPr lang="en-US" dirty="0"/>
              <a:t> cursus </a:t>
            </a:r>
            <a:r>
              <a:rPr lang="en-US" dirty="0" err="1"/>
              <a:t>gebruiken</a:t>
            </a:r>
            <a:r>
              <a:rPr lang="en-US" dirty="0"/>
              <a:t> we de </a:t>
            </a:r>
            <a:r>
              <a:rPr lang="en-US" dirty="0" err="1"/>
              <a:t>binaire</a:t>
            </a:r>
            <a:r>
              <a:rPr lang="en-US" dirty="0"/>
              <a:t> </a:t>
            </a:r>
            <a:r>
              <a:rPr lang="en-US" dirty="0" err="1"/>
              <a:t>waarden</a:t>
            </a:r>
            <a:r>
              <a:rPr lang="en-US" dirty="0"/>
              <a:t> 0 </a:t>
            </a:r>
            <a:r>
              <a:rPr lang="en-US" dirty="0" err="1"/>
              <a:t>en</a:t>
            </a:r>
            <a:r>
              <a:rPr lang="en-US" dirty="0"/>
              <a:t> 1,</a:t>
            </a:r>
          </a:p>
          <a:p>
            <a:pPr marL="171450" indent="-171450">
              <a:buFont typeface="Arial" panose="020B0604020202020204" pitchFamily="34" charset="0"/>
              <a:buChar char="•"/>
            </a:pPr>
            <a:r>
              <a:rPr lang="en-US" b="1" dirty="0" err="1"/>
              <a:t>Elektronisch</a:t>
            </a:r>
            <a:r>
              <a:rPr lang="en-US" dirty="0"/>
              <a:t>: het </a:t>
            </a:r>
            <a:r>
              <a:rPr lang="en-US" dirty="0" err="1"/>
              <a:t>toestel</a:t>
            </a:r>
            <a:r>
              <a:rPr lang="en-US" dirty="0"/>
              <a:t> </a:t>
            </a:r>
            <a:r>
              <a:rPr lang="en-US" dirty="0" err="1"/>
              <a:t>werkt</a:t>
            </a:r>
            <a:r>
              <a:rPr lang="en-US" dirty="0"/>
              <a:t> op spanning </a:t>
            </a:r>
            <a:r>
              <a:rPr lang="en-US" dirty="0" err="1"/>
              <a:t>waarbij</a:t>
            </a:r>
            <a:r>
              <a:rPr lang="en-US" dirty="0"/>
              <a:t> er </a:t>
            </a:r>
            <a:r>
              <a:rPr lang="en-US" dirty="0" err="1"/>
              <a:t>stroom</a:t>
            </a:r>
            <a:r>
              <a:rPr lang="en-US" dirty="0"/>
              <a:t> </a:t>
            </a:r>
            <a:r>
              <a:rPr lang="en-US" dirty="0" err="1"/>
              <a:t>vloeit</a:t>
            </a:r>
            <a:r>
              <a:rPr lang="en-US" dirty="0"/>
              <a:t> </a:t>
            </a:r>
            <a:r>
              <a:rPr lang="en-US" dirty="0" err="1"/>
              <a:t>doorheen</a:t>
            </a:r>
            <a:r>
              <a:rPr lang="en-US" dirty="0"/>
              <a:t> de </a:t>
            </a:r>
            <a:r>
              <a:rPr lang="en-US" dirty="0" err="1"/>
              <a:t>componenten</a:t>
            </a:r>
            <a:r>
              <a:rPr lang="en-US" dirty="0"/>
              <a:t> </a:t>
            </a:r>
            <a:r>
              <a:rPr lang="en-US" dirty="0" err="1"/>
              <a:t>waaruit</a:t>
            </a:r>
            <a:r>
              <a:rPr lang="en-US" dirty="0"/>
              <a:t> </a:t>
            </a:r>
            <a:r>
              <a:rPr lang="en-US" dirty="0" err="1"/>
              <a:t>deze</a:t>
            </a:r>
            <a:r>
              <a:rPr lang="en-US" dirty="0"/>
              <a:t> </a:t>
            </a:r>
            <a:r>
              <a:rPr lang="en-US" dirty="0" err="1"/>
              <a:t>bestaat</a:t>
            </a:r>
            <a:r>
              <a:rPr lang="en-US" dirty="0"/>
              <a:t>.</a:t>
            </a:r>
          </a:p>
          <a:p>
            <a:endParaRPr lang="en-US" dirty="0"/>
          </a:p>
          <a:p>
            <a:r>
              <a:rPr lang="en-US" dirty="0" err="1"/>
              <a:t>Daarnaast</a:t>
            </a:r>
            <a:r>
              <a:rPr lang="en-US" dirty="0"/>
              <a:t> is </a:t>
            </a:r>
            <a:r>
              <a:rPr lang="en-US" dirty="0" err="1"/>
              <a:t>een</a:t>
            </a:r>
            <a:r>
              <a:rPr lang="en-US" dirty="0"/>
              <a:t> </a:t>
            </a:r>
            <a:r>
              <a:rPr lang="en-US" b="1" dirty="0"/>
              <a:t>embedded </a:t>
            </a:r>
            <a:r>
              <a:rPr lang="en-US" b="1" dirty="0" err="1"/>
              <a:t>systeem</a:t>
            </a:r>
            <a:r>
              <a:rPr lang="en-US" dirty="0"/>
              <a:t> </a:t>
            </a:r>
            <a:r>
              <a:rPr lang="en-US" dirty="0" err="1"/>
              <a:t>een</a:t>
            </a:r>
            <a:r>
              <a:rPr lang="en-US" dirty="0"/>
              <a:t> (</a:t>
            </a:r>
            <a:r>
              <a:rPr lang="en-US" dirty="0" err="1"/>
              <a:t>vaak</a:t>
            </a:r>
            <a:r>
              <a:rPr lang="en-US" dirty="0"/>
              <a:t> </a:t>
            </a:r>
            <a:r>
              <a:rPr lang="en-US" dirty="0" err="1"/>
              <a:t>kleinere</a:t>
            </a:r>
            <a:r>
              <a:rPr lang="en-US" dirty="0"/>
              <a:t>) computer die </a:t>
            </a:r>
            <a:r>
              <a:rPr lang="en-US" dirty="0" err="1"/>
              <a:t>deel</a:t>
            </a:r>
            <a:r>
              <a:rPr lang="en-US" dirty="0"/>
              <a:t> </a:t>
            </a:r>
            <a:r>
              <a:rPr lang="en-US" dirty="0" err="1"/>
              <a:t>uitmaakt</a:t>
            </a:r>
            <a:r>
              <a:rPr lang="en-US" dirty="0"/>
              <a:t> van </a:t>
            </a:r>
            <a:r>
              <a:rPr lang="en-US" dirty="0" err="1"/>
              <a:t>een</a:t>
            </a:r>
            <a:r>
              <a:rPr lang="en-US" dirty="0"/>
              <a:t> (</a:t>
            </a:r>
            <a:r>
              <a:rPr lang="en-US" dirty="0" err="1"/>
              <a:t>groter</a:t>
            </a:r>
            <a:r>
              <a:rPr lang="en-US" dirty="0"/>
              <a:t>) </a:t>
            </a:r>
            <a:r>
              <a:rPr lang="en-US" dirty="0" err="1"/>
              <a:t>toestel</a:t>
            </a:r>
            <a:r>
              <a:rPr lang="en-US" dirty="0"/>
              <a:t>. Het </a:t>
            </a:r>
            <a:r>
              <a:rPr lang="en-US" dirty="0" err="1"/>
              <a:t>systeem</a:t>
            </a:r>
            <a:r>
              <a:rPr lang="en-US" dirty="0"/>
              <a:t> </a:t>
            </a:r>
            <a:r>
              <a:rPr lang="en-US" dirty="0" err="1"/>
              <a:t>heeft</a:t>
            </a:r>
            <a:r>
              <a:rPr lang="en-US" dirty="0"/>
              <a:t> </a:t>
            </a:r>
            <a:r>
              <a:rPr lang="en-US" dirty="0" err="1"/>
              <a:t>een</a:t>
            </a:r>
            <a:r>
              <a:rPr lang="en-US" dirty="0"/>
              <a:t> </a:t>
            </a:r>
            <a:r>
              <a:rPr lang="en-US" dirty="0" err="1"/>
              <a:t>specifieke</a:t>
            </a:r>
            <a:r>
              <a:rPr lang="en-US" dirty="0"/>
              <a:t> </a:t>
            </a:r>
            <a:r>
              <a:rPr lang="en-US" dirty="0" err="1"/>
              <a:t>functie</a:t>
            </a:r>
            <a:r>
              <a:rPr lang="en-US" dirty="0"/>
              <a:t> die </a:t>
            </a:r>
            <a:r>
              <a:rPr lang="en-US" dirty="0" err="1"/>
              <a:t>verbonden</a:t>
            </a:r>
            <a:r>
              <a:rPr lang="en-US" dirty="0"/>
              <a:t> is met het </a:t>
            </a:r>
            <a:r>
              <a:rPr lang="en-US" dirty="0" err="1"/>
              <a:t>toestel</a:t>
            </a:r>
            <a:r>
              <a:rPr lang="en-US" dirty="0"/>
              <a:t> </a:t>
            </a:r>
            <a:r>
              <a:rPr lang="en-US" dirty="0" err="1"/>
              <a:t>waarin</a:t>
            </a:r>
            <a:r>
              <a:rPr lang="en-US" dirty="0"/>
              <a:t> het is </a:t>
            </a:r>
            <a:r>
              <a:rPr lang="en-US" dirty="0" err="1"/>
              <a:t>ingebouwd</a:t>
            </a:r>
            <a:r>
              <a:rPr lang="en-US" dirty="0"/>
              <a:t>. </a:t>
            </a:r>
            <a:r>
              <a:rPr lang="en-US" dirty="0" err="1"/>
              <a:t>Hierbij</a:t>
            </a:r>
            <a:r>
              <a:rPr lang="en-US" dirty="0"/>
              <a:t> </a:t>
            </a:r>
            <a:r>
              <a:rPr lang="en-US" dirty="0" err="1"/>
              <a:t>denken</a:t>
            </a:r>
            <a:r>
              <a:rPr lang="en-US" dirty="0"/>
              <a:t> we </a:t>
            </a:r>
            <a:r>
              <a:rPr lang="en-US" dirty="0" err="1"/>
              <a:t>bijvoorbeeld</a:t>
            </a:r>
            <a:r>
              <a:rPr lang="en-US" dirty="0"/>
              <a:t> </a:t>
            </a:r>
            <a:r>
              <a:rPr lang="en-US" dirty="0" err="1"/>
              <a:t>aan</a:t>
            </a:r>
            <a:r>
              <a:rPr lang="en-US" dirty="0"/>
              <a:t> </a:t>
            </a:r>
            <a:r>
              <a:rPr lang="en-US" dirty="0" err="1"/>
              <a:t>een</a:t>
            </a:r>
            <a:r>
              <a:rPr lang="en-US" dirty="0"/>
              <a:t> </a:t>
            </a:r>
            <a:r>
              <a:rPr lang="en-US" dirty="0" err="1"/>
              <a:t>wasmachine</a:t>
            </a:r>
            <a:r>
              <a:rPr lang="en-US" dirty="0"/>
              <a:t> </a:t>
            </a:r>
            <a:r>
              <a:rPr lang="en-US" dirty="0" err="1"/>
              <a:t>waarbij</a:t>
            </a:r>
            <a:r>
              <a:rPr lang="en-US" dirty="0"/>
              <a:t> </a:t>
            </a:r>
            <a:r>
              <a:rPr lang="en-US" dirty="0" err="1"/>
              <a:t>een</a:t>
            </a:r>
            <a:r>
              <a:rPr lang="en-US" dirty="0"/>
              <a:t> embedded </a:t>
            </a:r>
            <a:r>
              <a:rPr lang="en-US" dirty="0" err="1"/>
              <a:t>systeem</a:t>
            </a:r>
            <a:r>
              <a:rPr lang="en-US" dirty="0"/>
              <a:t> </a:t>
            </a:r>
            <a:r>
              <a:rPr lang="en-US" dirty="0" err="1"/>
              <a:t>zaken</a:t>
            </a:r>
            <a:r>
              <a:rPr lang="en-US" dirty="0"/>
              <a:t> </a:t>
            </a:r>
            <a:r>
              <a:rPr lang="en-US" dirty="0" err="1"/>
              <a:t>kan</a:t>
            </a:r>
            <a:r>
              <a:rPr lang="en-US" dirty="0"/>
              <a:t> </a:t>
            </a:r>
            <a:r>
              <a:rPr lang="en-US" dirty="0" err="1"/>
              <a:t>uitmeten</a:t>
            </a:r>
            <a:r>
              <a:rPr lang="en-US" dirty="0"/>
              <a:t> </a:t>
            </a:r>
            <a:r>
              <a:rPr lang="en-US" dirty="0" err="1"/>
              <a:t>waaraan</a:t>
            </a:r>
            <a:r>
              <a:rPr lang="en-US" dirty="0"/>
              <a:t> </a:t>
            </a:r>
            <a:r>
              <a:rPr lang="en-US" dirty="0" err="1"/>
              <a:t>acties</a:t>
            </a:r>
            <a:r>
              <a:rPr lang="en-US" dirty="0"/>
              <a:t> (</a:t>
            </a:r>
            <a:r>
              <a:rPr lang="en-US" dirty="0" err="1"/>
              <a:t>meer</a:t>
            </a:r>
            <a:r>
              <a:rPr lang="en-US" dirty="0"/>
              <a:t> of minder water, </a:t>
            </a:r>
            <a:r>
              <a:rPr lang="en-US" dirty="0" err="1"/>
              <a:t>trager</a:t>
            </a:r>
            <a:r>
              <a:rPr lang="en-US" dirty="0"/>
              <a:t> of </a:t>
            </a:r>
            <a:r>
              <a:rPr lang="en-US" dirty="0" err="1"/>
              <a:t>sneller</a:t>
            </a:r>
            <a:r>
              <a:rPr lang="en-US" dirty="0"/>
              <a:t> </a:t>
            </a:r>
            <a:r>
              <a:rPr lang="en-US" dirty="0" err="1"/>
              <a:t>zwieren</a:t>
            </a:r>
            <a:r>
              <a:rPr lang="en-US" dirty="0"/>
              <a:t>, …) </a:t>
            </a:r>
            <a:r>
              <a:rPr lang="en-US" dirty="0" err="1"/>
              <a:t>zijn</a:t>
            </a:r>
            <a:r>
              <a:rPr lang="en-US" dirty="0"/>
              <a:t> </a:t>
            </a:r>
            <a:r>
              <a:rPr lang="en-US" dirty="0" err="1"/>
              <a:t>verbonden</a:t>
            </a:r>
            <a:r>
              <a:rPr lang="en-US" dirty="0"/>
              <a:t>. Of wat met </a:t>
            </a:r>
            <a:r>
              <a:rPr lang="en-US" dirty="0" err="1"/>
              <a:t>een</a:t>
            </a:r>
            <a:r>
              <a:rPr lang="en-US" dirty="0"/>
              <a:t> </a:t>
            </a:r>
            <a:r>
              <a:rPr lang="en-US" dirty="0" err="1"/>
              <a:t>wagen</a:t>
            </a:r>
            <a:r>
              <a:rPr lang="en-US" dirty="0"/>
              <a:t> </a:t>
            </a:r>
            <a:r>
              <a:rPr lang="en-US" dirty="0" err="1"/>
              <a:t>waarin</a:t>
            </a:r>
            <a:r>
              <a:rPr lang="en-US" dirty="0"/>
              <a:t> </a:t>
            </a:r>
            <a:r>
              <a:rPr lang="en-US" dirty="0" err="1"/>
              <a:t>meerdere</a:t>
            </a:r>
            <a:r>
              <a:rPr lang="en-US" dirty="0"/>
              <a:t> embedded </a:t>
            </a:r>
            <a:r>
              <a:rPr lang="en-US" dirty="0" err="1"/>
              <a:t>systemen</a:t>
            </a:r>
            <a:r>
              <a:rPr lang="en-US" dirty="0"/>
              <a:t> </a:t>
            </a:r>
            <a:r>
              <a:rPr lang="en-US" dirty="0" err="1"/>
              <a:t>voor</a:t>
            </a:r>
            <a:r>
              <a:rPr lang="en-US" dirty="0"/>
              <a:t> de </a:t>
            </a:r>
            <a:r>
              <a:rPr lang="en-US" dirty="0" err="1"/>
              <a:t>goede</a:t>
            </a:r>
            <a:r>
              <a:rPr lang="en-US" dirty="0"/>
              <a:t> </a:t>
            </a:r>
            <a:r>
              <a:rPr lang="en-US" dirty="0" err="1"/>
              <a:t>werking</a:t>
            </a:r>
            <a:r>
              <a:rPr lang="en-US" dirty="0"/>
              <a:t> </a:t>
            </a:r>
            <a:r>
              <a:rPr lang="en-US" dirty="0" err="1"/>
              <a:t>zorgen</a:t>
            </a:r>
            <a:r>
              <a:rPr lang="en-US" dirty="0"/>
              <a:t> (</a:t>
            </a:r>
            <a:r>
              <a:rPr lang="en-US" dirty="0" err="1"/>
              <a:t>bijvoorbeeld</a:t>
            </a:r>
            <a:r>
              <a:rPr lang="en-US" dirty="0"/>
              <a:t> </a:t>
            </a:r>
            <a:r>
              <a:rPr lang="en-US" dirty="0" err="1"/>
              <a:t>detecteren</a:t>
            </a:r>
            <a:r>
              <a:rPr lang="en-US" dirty="0"/>
              <a:t> van regen </a:t>
            </a:r>
            <a:r>
              <a:rPr lang="en-US" dirty="0" err="1"/>
              <a:t>opdat</a:t>
            </a:r>
            <a:r>
              <a:rPr lang="en-US" dirty="0"/>
              <a:t> de </a:t>
            </a:r>
            <a:r>
              <a:rPr lang="en-US" dirty="0" err="1"/>
              <a:t>ruitenwissers</a:t>
            </a:r>
            <a:r>
              <a:rPr lang="en-US" dirty="0"/>
              <a:t> </a:t>
            </a:r>
            <a:r>
              <a:rPr lang="en-US" dirty="0" err="1"/>
              <a:t>aangestuurd</a:t>
            </a:r>
            <a:r>
              <a:rPr lang="en-US" dirty="0"/>
              <a:t> </a:t>
            </a:r>
            <a:r>
              <a:rPr lang="en-US" dirty="0" err="1"/>
              <a:t>zouden</a:t>
            </a:r>
            <a:r>
              <a:rPr lang="en-US" dirty="0"/>
              <a:t> </a:t>
            </a:r>
            <a:r>
              <a:rPr lang="en-US" dirty="0" err="1"/>
              <a:t>worden</a:t>
            </a:r>
            <a:r>
              <a:rPr lang="en-US" dirty="0"/>
              <a:t>). Op de </a:t>
            </a:r>
            <a:r>
              <a:rPr lang="en-US" dirty="0" err="1"/>
              <a:t>onderste</a:t>
            </a:r>
            <a:r>
              <a:rPr lang="en-US" dirty="0"/>
              <a:t> </a:t>
            </a:r>
            <a:r>
              <a:rPr lang="en-US" dirty="0" err="1"/>
              <a:t>foto</a:t>
            </a:r>
            <a:r>
              <a:rPr lang="en-US" dirty="0"/>
              <a:t> is </a:t>
            </a:r>
            <a:r>
              <a:rPr lang="en-US" dirty="0" err="1"/>
              <a:t>een</a:t>
            </a:r>
            <a:r>
              <a:rPr lang="en-US" dirty="0"/>
              <a:t> Adidas </a:t>
            </a:r>
            <a:r>
              <a:rPr lang="en-US" dirty="0" err="1"/>
              <a:t>schoen</a:t>
            </a:r>
            <a:r>
              <a:rPr lang="en-US" dirty="0"/>
              <a:t> </a:t>
            </a:r>
            <a:r>
              <a:rPr lang="en-US" dirty="0" err="1"/>
              <a:t>te</a:t>
            </a:r>
            <a:r>
              <a:rPr lang="en-US" dirty="0"/>
              <a:t> </a:t>
            </a:r>
            <a:r>
              <a:rPr lang="en-US" dirty="0" err="1"/>
              <a:t>zien</a:t>
            </a:r>
            <a:r>
              <a:rPr lang="en-US" dirty="0"/>
              <a:t> </a:t>
            </a:r>
            <a:r>
              <a:rPr lang="en-US" dirty="0" err="1"/>
              <a:t>waarbij</a:t>
            </a:r>
            <a:r>
              <a:rPr lang="en-US" dirty="0"/>
              <a:t> </a:t>
            </a:r>
            <a:r>
              <a:rPr lang="en-US" dirty="0" err="1"/>
              <a:t>een</a:t>
            </a:r>
            <a:r>
              <a:rPr lang="en-US" dirty="0"/>
              <a:t> embedded </a:t>
            </a:r>
            <a:r>
              <a:rPr lang="en-US" dirty="0" err="1"/>
              <a:t>systeem</a:t>
            </a:r>
            <a:r>
              <a:rPr lang="en-US" dirty="0"/>
              <a:t>, op basis van de </a:t>
            </a:r>
            <a:r>
              <a:rPr lang="en-US" dirty="0" err="1"/>
              <a:t>druk</a:t>
            </a:r>
            <a:r>
              <a:rPr lang="en-US" dirty="0"/>
              <a:t> van de </a:t>
            </a:r>
            <a:r>
              <a:rPr lang="en-US" dirty="0" err="1"/>
              <a:t>voet</a:t>
            </a:r>
            <a:r>
              <a:rPr lang="en-US" dirty="0"/>
              <a:t> op de </a:t>
            </a:r>
            <a:r>
              <a:rPr lang="en-US" dirty="0" err="1"/>
              <a:t>grond</a:t>
            </a:r>
            <a:r>
              <a:rPr lang="en-US" dirty="0"/>
              <a:t>, de </a:t>
            </a:r>
            <a:r>
              <a:rPr lang="en-US" dirty="0" err="1"/>
              <a:t>demping</a:t>
            </a:r>
            <a:r>
              <a:rPr lang="en-US" dirty="0"/>
              <a:t> van de </a:t>
            </a:r>
            <a:r>
              <a:rPr lang="en-US" dirty="0" err="1"/>
              <a:t>zool</a:t>
            </a:r>
            <a:r>
              <a:rPr lang="en-US" dirty="0"/>
              <a:t> </a:t>
            </a:r>
            <a:r>
              <a:rPr lang="en-US" dirty="0" err="1"/>
              <a:t>aanpast</a:t>
            </a:r>
            <a:r>
              <a:rPr lang="en-US" dirty="0"/>
              <a:t>.</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10</a:t>
            </a:fld>
            <a:endParaRPr lang="nl-BE"/>
          </a:p>
        </p:txBody>
      </p:sp>
    </p:spTree>
    <p:extLst>
      <p:ext uri="{BB962C8B-B14F-4D97-AF65-F5344CB8AC3E}">
        <p14:creationId xmlns:p14="http://schemas.microsoft.com/office/powerpoint/2010/main" val="179533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Tx/>
              <a:buNone/>
            </a:pPr>
            <a:r>
              <a:rPr lang="nl-BE" dirty="0"/>
              <a:t>Vandaag is de dominante technologie de </a:t>
            </a:r>
            <a:r>
              <a:rPr lang="nl-BE" b="1" dirty="0"/>
              <a:t>digitale elektronica</a:t>
            </a:r>
            <a:r>
              <a:rPr lang="nl-BE" dirty="0"/>
              <a:t>.</a:t>
            </a:r>
          </a:p>
          <a:p>
            <a:pPr>
              <a:buFontTx/>
              <a:buNone/>
            </a:pPr>
            <a:endParaRPr lang="nl-BE" dirty="0"/>
          </a:p>
          <a:p>
            <a:pPr>
              <a:buFontTx/>
              <a:buNone/>
            </a:pPr>
            <a:r>
              <a:rPr lang="nl-BE" dirty="0"/>
              <a:t>Daarnaast zijn er ook andere mogelijke technologieën waarmee bijvoorbeeld mechanische, optische en kwantum computers gebouwd kunnen worden.</a:t>
            </a:r>
          </a:p>
          <a:p>
            <a:pPr>
              <a:buFontTx/>
              <a:buNone/>
            </a:pPr>
            <a:endParaRPr lang="nl-BE" dirty="0"/>
          </a:p>
          <a:p>
            <a:pPr>
              <a:buFontTx/>
              <a:buNone/>
            </a:pPr>
            <a:r>
              <a:rPr lang="nl-BE" dirty="0"/>
              <a:t>Een voorbeeld van een </a:t>
            </a:r>
            <a:r>
              <a:rPr lang="nl-BE" b="1" dirty="0"/>
              <a:t>mechanische computer</a:t>
            </a:r>
            <a:r>
              <a:rPr lang="nl-BE" dirty="0"/>
              <a:t> is de machine van Babbage. Centraal staat hierbij dat berekeningen herhaaldelijk, automatisch en zonder fouten kunnen worden uitgevoerd. Deze machine was ook programmeerbaar, net zoals de moderne computer. Babbage kon deze machine ontwerpen maar beschikte in zijn tijd niet over mechanische onderdelen die nauwkeurig genoeg waren opdat de machine zou werken.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11</a:t>
            </a:fld>
            <a:endParaRPr lang="nl-BE"/>
          </a:p>
        </p:txBody>
      </p:sp>
    </p:spTree>
    <p:extLst>
      <p:ext uri="{BB962C8B-B14F-4D97-AF65-F5344CB8AC3E}">
        <p14:creationId xmlns:p14="http://schemas.microsoft.com/office/powerpoint/2010/main" val="137823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Digitale elektronica maakt gebruik van elektrische stroom- of spanningsignalen om informatie onder de vorm van discrete, discontinue waarden te verwerken. Indien de discrete, discontinue waarden slechts uit twee waarden bestaan (0 of 1), spreken we van een binair systeem. Bemerk dat de woorden “digitaal” en “binair” door elkaar gebruikt worden. Onze computers zijn digitaal, maar ze zijn ook binair.</a:t>
            </a:r>
          </a:p>
          <a:p>
            <a:endParaRPr lang="nl-BE" dirty="0"/>
          </a:p>
          <a:p>
            <a:r>
              <a:rPr lang="nl-BE" dirty="0"/>
              <a:t>Er bestaan eigenlijk 3 soorten elektronica die met dezelfde componenten opgebouwd worden: </a:t>
            </a:r>
          </a:p>
          <a:p>
            <a:pPr marL="171450" indent="-171450">
              <a:buFont typeface="Arial" panose="020B0604020202020204" pitchFamily="34" charset="0"/>
              <a:buChar char="•"/>
            </a:pPr>
            <a:r>
              <a:rPr lang="nl-BE" b="1" dirty="0"/>
              <a:t>Digitale elektronica</a:t>
            </a:r>
            <a:r>
              <a:rPr lang="nl-BE" dirty="0"/>
              <a:t>: verwerkt informatie op een digitale, binaire manier (vandaag dominant op de markt).</a:t>
            </a:r>
          </a:p>
          <a:p>
            <a:pPr marL="171450" indent="-171450">
              <a:buFont typeface="Arial" panose="020B0604020202020204" pitchFamily="34" charset="0"/>
              <a:buChar char="•"/>
            </a:pPr>
            <a:r>
              <a:rPr lang="nl-BE" b="1" dirty="0"/>
              <a:t>Analoge elektronica</a:t>
            </a:r>
            <a:r>
              <a:rPr lang="nl-BE" dirty="0"/>
              <a:t>: verwerkt informatie op een analoge manier.</a:t>
            </a:r>
          </a:p>
          <a:p>
            <a:pPr marL="171450" indent="-171450">
              <a:buFont typeface="Arial" panose="020B0604020202020204" pitchFamily="34" charset="0"/>
              <a:buChar char="•"/>
            </a:pPr>
            <a:r>
              <a:rPr lang="nl-BE" b="1" dirty="0"/>
              <a:t>Vermogen elektronica</a:t>
            </a:r>
            <a:r>
              <a:rPr lang="nl-BE" dirty="0"/>
              <a:t>: verwerkt geen informatie maar energie en vermogen.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12</a:t>
            </a:fld>
            <a:endParaRPr lang="nl-BE"/>
          </a:p>
        </p:txBody>
      </p:sp>
    </p:spTree>
    <p:extLst>
      <p:ext uri="{BB962C8B-B14F-4D97-AF65-F5344CB8AC3E}">
        <p14:creationId xmlns:p14="http://schemas.microsoft.com/office/powerpoint/2010/main" val="307335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Bij </a:t>
            </a:r>
            <a:r>
              <a:rPr lang="nl-BE" b="1" dirty="0"/>
              <a:t>analoge</a:t>
            </a:r>
            <a:r>
              <a:rPr lang="nl-BE" dirty="0"/>
              <a:t> elektronica heeft elke sprannings- of stroomwaarde tussen twee grenzen een betekenis. Als de spanning bijvoorbeeld kan wijzigen van 0 tot 10V dan betekent 0V 0% van het maximum en 2,34V 23,4% van het maximum. Vergelijk dit bijvoorbeeld met een geluidsinstallatie waarbij 0V u 0% geluid geeft en de maximale voltage de maximale hoeveelheid geluid. Uiteraard kunt u variëren van stil naar maximum met uw volumeknop.</a:t>
            </a:r>
          </a:p>
          <a:p>
            <a:endParaRPr lang="nl-BE" dirty="0"/>
          </a:p>
          <a:p>
            <a:r>
              <a:rPr lang="nl-BE" b="1" dirty="0"/>
              <a:t>Digitale</a:t>
            </a:r>
            <a:r>
              <a:rPr lang="nl-BE" dirty="0"/>
              <a:t> elektronica, en in het bijzonder binair, gebruikt slechts twee waarden, nl. 0 en 1. Aangezien we met elektronische componenten werken, moeten we bepaalde stroom of spanning naar één van die binaire waarden vertalen. Bij transistor-transistorlogica (TTL) zou het resultaat de binaire waarde 0 kunnen zijn bij een spanning lager dan 0,8V en een binaire 1 bij een spanning hoger dan 2V. Waarden tussen 0,8V en 2V worden best vermeden aangezien dit geen eenduidige binaire 0 of 1 kan opleveren.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13</a:t>
            </a:fld>
            <a:endParaRPr lang="nl-BE"/>
          </a:p>
        </p:txBody>
      </p:sp>
    </p:spTree>
    <p:extLst>
      <p:ext uri="{BB962C8B-B14F-4D97-AF65-F5344CB8AC3E}">
        <p14:creationId xmlns:p14="http://schemas.microsoft.com/office/powerpoint/2010/main" val="2382363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050" dirty="0"/>
              <a:t>Er zijn kenmerken die als reden kunnen dienen om te kiezen voor digitale elektronica:</a:t>
            </a:r>
          </a:p>
          <a:p>
            <a:endParaRPr lang="nl-BE" sz="1050" dirty="0"/>
          </a:p>
          <a:p>
            <a:pPr marL="171450" indent="-171450">
              <a:buFont typeface="Arial" panose="020B0604020202020204" pitchFamily="34" charset="0"/>
              <a:buChar char="•"/>
            </a:pPr>
            <a:r>
              <a:rPr lang="nl-BE" sz="1050" b="1" dirty="0"/>
              <a:t>Kwaliteit</a:t>
            </a:r>
            <a:r>
              <a:rPr lang="nl-BE" sz="1050" dirty="0"/>
              <a:t>:</a:t>
            </a:r>
          </a:p>
          <a:p>
            <a:pPr marL="628650" lvl="1" indent="-171450">
              <a:buFont typeface="Arial" panose="020B0604020202020204" pitchFamily="34" charset="0"/>
              <a:buChar char="•"/>
            </a:pPr>
            <a:r>
              <a:rPr lang="nl-BE" sz="1050" b="1" dirty="0"/>
              <a:t>Stabiel in tijd en bij bewerkingen of het versturen van data</a:t>
            </a:r>
            <a:r>
              <a:rPr lang="nl-BE" sz="1050" dirty="0"/>
              <a:t>: de signalen mogen (sterk) verstoord worden. Zolang we het verschil tussen 0 en 1 kunnen onderscheiden, kan de informatie perfect gereconstrueerd worden. Dit is mogelijk omdat er bepaalde marges zijn voor de spanning die aangelegd wordt. Op de vorige slide zagen we dat een spanning van hoogstens 0,8V een logische 0 voorstelt (dus ook een spanning van 0,2V!). Bij analoge elektronica ligt dit anders. De geringste storing leidt tot een andere spanning en dus andere informatie. Bij grenzen van 0-10V betekent 0,8V 8% en 0,2V 2%.</a:t>
            </a:r>
          </a:p>
          <a:p>
            <a:pPr marL="628650" lvl="1" indent="-171450">
              <a:buFont typeface="Arial" panose="020B0604020202020204" pitchFamily="34" charset="0"/>
              <a:buChar char="•"/>
            </a:pPr>
            <a:r>
              <a:rPr lang="nl-BE" sz="1050" b="1" dirty="0"/>
              <a:t>Zelf kiezen</a:t>
            </a:r>
            <a:r>
              <a:rPr lang="nl-BE" sz="1050" dirty="0"/>
              <a:t>: bvb MP3 bestand kies je zelf voor lage of hoge kwaliteit (CD kwaliteit). Echter krijgen we hier te maken met een trade-off. Hoe hoger de kwaliteit, hoe meer opslagruimte we nodig zullen hebben. (ander voorbeeld: Youtube filmpje kun je in HD of in lage resolutie bekijken). Op een analoge TV kan je alleen analoge TV-beelden tonen, geen HD beelden.</a:t>
            </a:r>
          </a:p>
          <a:p>
            <a:pPr marL="628650" lvl="1" indent="-171450">
              <a:buFont typeface="Arial" panose="020B0604020202020204" pitchFamily="34" charset="0"/>
              <a:buChar char="•"/>
            </a:pPr>
            <a:r>
              <a:rPr lang="nl-BE" sz="1050" b="1" dirty="0"/>
              <a:t>Verschillende kwaliteiten</a:t>
            </a:r>
            <a:r>
              <a:rPr lang="nl-BE" sz="1050" dirty="0"/>
              <a:t>: op één en hetzelfde toestel kun je de kwaliteit per item kiezen. Je kunt muziek of film met lage of hoge kwaliteit naast elkaar bewaren, afspelen, ...</a:t>
            </a:r>
          </a:p>
          <a:p>
            <a:pPr marL="628650" lvl="1" indent="-171450">
              <a:buFont typeface="Arial" panose="020B0604020202020204" pitchFamily="34" charset="0"/>
              <a:buChar char="•"/>
            </a:pPr>
            <a:endParaRPr lang="nl-BE" sz="1050" dirty="0"/>
          </a:p>
          <a:p>
            <a:pPr marL="171450" lvl="0" indent="-171450">
              <a:buFont typeface="Arial" panose="020B0604020202020204" pitchFamily="34" charset="0"/>
              <a:buChar char="•"/>
            </a:pPr>
            <a:r>
              <a:rPr lang="nl-BE" sz="1050" b="1" dirty="0"/>
              <a:t>Productieprijs</a:t>
            </a:r>
            <a:r>
              <a:rPr lang="nl-BE" sz="1050" dirty="0"/>
              <a:t>: goedkoop te produceren omdat digitale elektronica zich goed leent tot miniaturisatie. Er wordt hier bewust niet gekozen om het over de verkoopprijs te hebben aangezien vaak een goede marketing en het feit dat een toestel van een bepaald merk is een aankoop een pak duurder kunnen maken.</a:t>
            </a:r>
          </a:p>
          <a:p>
            <a:pPr marL="171450" lvl="0" indent="-171450">
              <a:buFont typeface="Arial" panose="020B0604020202020204" pitchFamily="34" charset="0"/>
              <a:buChar char="•"/>
            </a:pPr>
            <a:endParaRPr lang="nl-BE" sz="1050" dirty="0"/>
          </a:p>
          <a:p>
            <a:pPr marL="171450" lvl="0" indent="-171450">
              <a:buFont typeface="Arial" panose="020B0604020202020204" pitchFamily="34" charset="0"/>
              <a:buChar char="•"/>
            </a:pPr>
            <a:r>
              <a:rPr lang="nl-BE" sz="1050" b="1" dirty="0"/>
              <a:t>Dezelfde hardware</a:t>
            </a:r>
            <a:r>
              <a:rPr lang="nl-BE" sz="1050" dirty="0"/>
              <a:t>: voor verschillende vormen van informatie kun je één en hetzelfde toestel gebruiken. Op een computer kan je bijvoorbeeld tekst, beeld en geluid tonen. Vroeger kon je op een cassette geen beeld opnemen!</a:t>
            </a:r>
          </a:p>
          <a:p>
            <a:endParaRPr lang="nl-BE" sz="1050"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14</a:t>
            </a:fld>
            <a:endParaRPr lang="nl-BE"/>
          </a:p>
        </p:txBody>
      </p:sp>
    </p:spTree>
    <p:extLst>
      <p:ext uri="{BB962C8B-B14F-4D97-AF65-F5344CB8AC3E}">
        <p14:creationId xmlns:p14="http://schemas.microsoft.com/office/powerpoint/2010/main" val="199793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(vervolg van vorige slide)</a:t>
            </a:r>
          </a:p>
          <a:p>
            <a:endParaRPr lang="nl-BE" dirty="0"/>
          </a:p>
          <a:p>
            <a:pPr marL="171450" indent="-171450">
              <a:buFont typeface="Arial" panose="020B0604020202020204" pitchFamily="34" charset="0"/>
              <a:buChar char="•"/>
            </a:pPr>
            <a:r>
              <a:rPr lang="nl-BE" b="1" dirty="0"/>
              <a:t>Redundantie, encryptie en compressie</a:t>
            </a:r>
            <a:r>
              <a:rPr lang="nl-BE" dirty="0"/>
              <a:t>:</a:t>
            </a:r>
          </a:p>
          <a:p>
            <a:pPr marL="628650" lvl="1" indent="-171450">
              <a:buFont typeface="Arial" panose="020B0604020202020204" pitchFamily="34" charset="0"/>
              <a:buChar char="•"/>
            </a:pPr>
            <a:r>
              <a:rPr lang="nl-BE" b="1" dirty="0"/>
              <a:t>Redundantie</a:t>
            </a:r>
            <a:r>
              <a:rPr lang="nl-BE" dirty="0"/>
              <a:t>: we voegen extra informatie (extra bits) toe om de informatie beter bestand te maken tegen fouten. </a:t>
            </a:r>
            <a:r>
              <a:rPr lang="nl-BE" b="1" dirty="0"/>
              <a:t>Let op</a:t>
            </a:r>
            <a:r>
              <a:rPr lang="nl-BE" dirty="0"/>
              <a:t>: deze extra informatie heeft dus een doel en is </a:t>
            </a:r>
            <a:r>
              <a:rPr lang="nl-BE" b="1" dirty="0"/>
              <a:t>NIET</a:t>
            </a:r>
            <a:r>
              <a:rPr lang="nl-BE" dirty="0"/>
              <a:t> overbodig! Redundantie kunnen we ook elders terugvinden. Denk maar eens aan het toevoegen van een extra router, switch of server in een netwerk waarbij het tweede toestel de functie van het eerste toestel overneemt indien deze in panne valt.</a:t>
            </a:r>
          </a:p>
          <a:p>
            <a:pPr marL="628650" lvl="1" indent="-171450">
              <a:buFont typeface="Arial" panose="020B0604020202020204" pitchFamily="34" charset="0"/>
              <a:buChar char="•"/>
            </a:pPr>
            <a:r>
              <a:rPr lang="nl-BE" b="1" dirty="0"/>
              <a:t>Encryptie</a:t>
            </a:r>
            <a:r>
              <a:rPr lang="nl-BE" dirty="0"/>
              <a:t>: we vervormen de informatie zodat deze onleesbaar wordt voor derden. Enkel de beoogde ontvangen kan met de juiste sleutels de informatie lezen.</a:t>
            </a:r>
          </a:p>
          <a:p>
            <a:pPr marL="628650" lvl="1" indent="-171450">
              <a:buFont typeface="Arial" panose="020B0604020202020204" pitchFamily="34" charset="0"/>
              <a:buChar char="•"/>
            </a:pPr>
            <a:r>
              <a:rPr lang="nl-BE" b="1" dirty="0"/>
              <a:t>Compressie</a:t>
            </a:r>
            <a:r>
              <a:rPr lang="nl-BE" dirty="0"/>
              <a:t>: dit is het tegenovergestelde van redundantie. We verwijderen geheel of gedeeltelijk redundantie informatie, niet omdat deze overbodig is, maar om opslagruimte/bandbreedte/... te besparen.</a:t>
            </a:r>
          </a:p>
          <a:p>
            <a:pPr marL="628650" lvl="1" indent="-171450">
              <a:buFont typeface="Arial" panose="020B0604020202020204" pitchFamily="34" charset="0"/>
              <a:buChar char="•"/>
            </a:pPr>
            <a:endParaRPr lang="nl-BE" dirty="0"/>
          </a:p>
          <a:p>
            <a:pPr marL="171450" lvl="0" indent="-171450">
              <a:buFont typeface="Arial" panose="020B0604020202020204" pitchFamily="34" charset="0"/>
              <a:buChar char="•"/>
            </a:pPr>
            <a:r>
              <a:rPr lang="nl-BE" b="1" dirty="0"/>
              <a:t>Redelijk betrouwbaar</a:t>
            </a:r>
            <a:r>
              <a:rPr lang="nl-BE" dirty="0"/>
              <a:t>: digitale hardware is niet altijd even betrouwbaar. Veel hangt af van het ontwerp. Een nadeel van elektronica is dat de levensduur onvoorspelbaar is. Dit terwijl mechanische systemen meer voorspelbaar zijn.</a:t>
            </a:r>
          </a:p>
          <a:p>
            <a:pPr marL="171450" lvl="0" indent="-171450">
              <a:buFont typeface="Arial" panose="020B0604020202020204" pitchFamily="34" charset="0"/>
              <a:buChar char="•"/>
            </a:pPr>
            <a:endParaRPr lang="nl-BE" dirty="0"/>
          </a:p>
          <a:p>
            <a:pPr marL="171450" lvl="0" indent="-171450">
              <a:buFont typeface="Arial" panose="020B0604020202020204" pitchFamily="34" charset="0"/>
              <a:buChar char="•"/>
            </a:pPr>
            <a:r>
              <a:rPr lang="nl-BE" b="1" dirty="0"/>
              <a:t>Klein</a:t>
            </a:r>
            <a:r>
              <a:rPr lang="nl-BE" dirty="0"/>
              <a:t>: zoals eerder aangehaald, is digitale elektronica door miniaturisatie klein en draagbaar. Denk maar eens na over wat er allemaal in uw smartphone zit! Zoveel functionaliteit in zo'n klein toestel!</a:t>
            </a:r>
          </a:p>
          <a:p>
            <a:endParaRPr lang="nl-BE"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15</a:t>
            </a:fld>
            <a:endParaRPr lang="nl-BE"/>
          </a:p>
        </p:txBody>
      </p:sp>
    </p:spTree>
    <p:extLst>
      <p:ext uri="{BB962C8B-B14F-4D97-AF65-F5344CB8AC3E}">
        <p14:creationId xmlns:p14="http://schemas.microsoft.com/office/powerpoint/2010/main" val="50284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1" dirty="0"/>
              <a:t>Optische computers </a:t>
            </a:r>
            <a:r>
              <a:rPr lang="nl-BE" dirty="0"/>
              <a:t>gebruiken photonen (licht-deeltjes), geproduceerd door lasers of diodes, als informatiedragers ipv. elektronen in de huidige computers.</a:t>
            </a:r>
          </a:p>
          <a:p>
            <a:endParaRPr lang="nl-BE" dirty="0"/>
          </a:p>
          <a:p>
            <a:r>
              <a:rPr lang="nl-BE" dirty="0"/>
              <a:t>Licht verplaatst zich sneller dan elektronen en veroorzaakt minder warmte. Ongewenste warmteproductie is een groot probleem bij hedendaagse processoren en houdt de verdere verhoging van de snelheid van computers tegen. Een optische computer verbruikt ook minder energie dan de huidige computers.</a:t>
            </a:r>
          </a:p>
          <a:p>
            <a:endParaRPr lang="nl-BE" dirty="0"/>
          </a:p>
          <a:p>
            <a:r>
              <a:rPr lang="nl-BE" dirty="0"/>
              <a:t>Nog niet alle elektrische componenten kennen een optisch equivalent. Hierdoor zullen we zeker nog enkele jaren moeten wachten vooraleer optische computers mainstream worden en zijn we genoodzaakt om met de digitale elektronische versies verder te werken. Als tussenstap kunnen eventueel hybride elektronische/optische computers op de markt komen waarbij reeds een aantal onderdelen informatie onder de vorm van lichtsignalen kan verwerken.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16</a:t>
            </a:fld>
            <a:endParaRPr lang="nl-BE"/>
          </a:p>
        </p:txBody>
      </p:sp>
    </p:spTree>
    <p:extLst>
      <p:ext uri="{BB962C8B-B14F-4D97-AF65-F5344CB8AC3E}">
        <p14:creationId xmlns:p14="http://schemas.microsoft.com/office/powerpoint/2010/main" val="8589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Kwantumcomputers maken gebruik van de (toch wel bizarre) quantum-mechanische effecten van elementaire deeltjes, genaamd kwantumdeeltjes. Het geheugen van een kwantumcomputer bestaat uit qubits waarbij elk qubit tegelijkertijd de waarnden 0 én 1 heeft. Elke qubit heeft als het ware de waarde van 2 bits.</a:t>
            </a:r>
          </a:p>
          <a:p>
            <a:endParaRPr lang="nl-BE" dirty="0"/>
          </a:p>
          <a:p>
            <a:r>
              <a:rPr lang="nl-BE" dirty="0"/>
              <a:t>Berekeningen kunnen veel sneller, maar voornamellijk parallel, worden uitgevoerd. Als mogelijke toepassingen denkt men aan zware simulaties voor wetenschappelijk onderzoek (bv. proteïnestructuren in de geneeskunde). Waar de huidige computers dagen, maanden, jaren nodig hebben om dergelijke simulaties te maken, kan een kwantumcomputer dit uitvoeren in enkele seconden tot minuten.</a:t>
            </a:r>
          </a:p>
          <a:p>
            <a:endParaRPr lang="nl-BE" dirty="0"/>
          </a:p>
          <a:p>
            <a:r>
              <a:rPr lang="nl-BE" dirty="0"/>
              <a:t>Zelf een kwantumcomputer in gebruik nemen, is nog niet meteen voor morgen. Er is heel wat nodig om de kwantumcomputer stabiel te houden (zoals bijvoorbeeld extreme koeling). Verder moeten bestaande algoritmen aangepast worden zodat ze parallel ipv. serieel uitgevoerd kunnen worden.</a:t>
            </a:r>
          </a:p>
          <a:p>
            <a:endParaRPr lang="nl-BE" dirty="0"/>
          </a:p>
          <a:p>
            <a:r>
              <a:rPr lang="nl-BE" dirty="0"/>
              <a:t>IBM heeft op dit moment (09/2020) een kwantumcomputer van 65 qubits en biedt deze rekenkracht aan via de cloud. Verder belooft IBM een kwantumcomputer van 1000 qubits te kunnen bouwen tegen 2023.  (bron: </a:t>
            </a:r>
            <a:r>
              <a:rPr lang="nl-BE" dirty="0">
                <a:hlinkClick r:id="rId3"/>
              </a:rPr>
              <a:t>https://www.ibm.com/quantum-computing/learn/what-is-ibm-q/</a:t>
            </a:r>
            <a:r>
              <a:rPr lang="nl-BE" dirty="0"/>
              <a:t>, </a:t>
            </a:r>
            <a:r>
              <a:rPr lang="nl-BE" dirty="0">
                <a:hlinkClick r:id="rId4"/>
              </a:rPr>
              <a:t>https://www.sciencemag.org/news/2020/09/ibm-promises-1000-qubit-quantum-computer-milestone-2023</a:t>
            </a:r>
            <a:r>
              <a:rPr lang="nl-BE" dirty="0"/>
              <a:t>)</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17</a:t>
            </a:fld>
            <a:endParaRPr lang="nl-BE"/>
          </a:p>
        </p:txBody>
      </p:sp>
    </p:spTree>
    <p:extLst>
      <p:ext uri="{BB962C8B-B14F-4D97-AF65-F5344CB8AC3E}">
        <p14:creationId xmlns:p14="http://schemas.microsoft.com/office/powerpoint/2010/main" val="310576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a:t>
            </a:fld>
            <a:endParaRPr lang="nl-BE"/>
          </a:p>
        </p:txBody>
      </p:sp>
    </p:spTree>
    <p:extLst>
      <p:ext uri="{BB962C8B-B14F-4D97-AF65-F5344CB8AC3E}">
        <p14:creationId xmlns:p14="http://schemas.microsoft.com/office/powerpoint/2010/main" val="31548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a:t>
            </a:fld>
            <a:endParaRPr lang="nl-BE"/>
          </a:p>
        </p:txBody>
      </p:sp>
    </p:spTree>
    <p:extLst>
      <p:ext uri="{BB962C8B-B14F-4D97-AF65-F5344CB8AC3E}">
        <p14:creationId xmlns:p14="http://schemas.microsoft.com/office/powerpoint/2010/main" val="134704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a:t>
            </a:fld>
            <a:endParaRPr lang="nl-BE"/>
          </a:p>
        </p:txBody>
      </p:sp>
    </p:spTree>
    <p:extLst>
      <p:ext uri="{BB962C8B-B14F-4D97-AF65-F5344CB8AC3E}">
        <p14:creationId xmlns:p14="http://schemas.microsoft.com/office/powerpoint/2010/main" val="148310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a:t>
            </a:fld>
            <a:endParaRPr lang="nl-BE"/>
          </a:p>
        </p:txBody>
      </p:sp>
    </p:spTree>
    <p:extLst>
      <p:ext uri="{BB962C8B-B14F-4D97-AF65-F5344CB8AC3E}">
        <p14:creationId xmlns:p14="http://schemas.microsoft.com/office/powerpoint/2010/main" val="1218131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6</a:t>
            </a:fld>
            <a:endParaRPr lang="nl-BE"/>
          </a:p>
        </p:txBody>
      </p:sp>
    </p:spTree>
    <p:extLst>
      <p:ext uri="{BB962C8B-B14F-4D97-AF65-F5344CB8AC3E}">
        <p14:creationId xmlns:p14="http://schemas.microsoft.com/office/powerpoint/2010/main" val="235889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dit hoofdstuk definiëren we wat een computer is. Hierbij kijken we ook naar wat bedoeld wordt met digitale elektronica en wat het verschil is met analoge elektronica. Ook de kenmerken van digitale elektronica komen aan bod om af te sluiten met een paar experimentele technologieën.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7</a:t>
            </a:fld>
            <a:endParaRPr lang="nl-BE"/>
          </a:p>
        </p:txBody>
      </p:sp>
    </p:spTree>
    <p:extLst>
      <p:ext uri="{BB962C8B-B14F-4D97-AF65-F5344CB8AC3E}">
        <p14:creationId xmlns:p14="http://schemas.microsoft.com/office/powerpoint/2010/main" val="221683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8</a:t>
            </a:fld>
            <a:endParaRPr lang="nl-BE"/>
          </a:p>
        </p:txBody>
      </p:sp>
    </p:spTree>
    <p:extLst>
      <p:ext uri="{BB962C8B-B14F-4D97-AF65-F5344CB8AC3E}">
        <p14:creationId xmlns:p14="http://schemas.microsoft.com/office/powerpoint/2010/main" val="378336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9</a:t>
            </a:fld>
            <a:endParaRPr lang="nl-BE"/>
          </a:p>
        </p:txBody>
      </p:sp>
    </p:spTree>
    <p:extLst>
      <p:ext uri="{BB962C8B-B14F-4D97-AF65-F5344CB8AC3E}">
        <p14:creationId xmlns:p14="http://schemas.microsoft.com/office/powerpoint/2010/main" val="2079152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28B4DFFC-AA79-9849-895D-BFE9B805E075}"/>
              </a:ext>
            </a:extLst>
          </p:cNvPr>
          <p:cNvSpPr>
            <a:spLocks noGrp="1"/>
          </p:cNvSpPr>
          <p:nvPr>
            <p:ph type="dt" sz="half" idx="16"/>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098A8FB7-C6AC-8948-89EB-B14412428BCB}"/>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79EC79D-0643-C845-ADE9-CF3F0177DDD7}"/>
              </a:ext>
            </a:extLst>
          </p:cNvPr>
          <p:cNvSpPr>
            <a:spLocks noGrp="1"/>
          </p:cNvSpPr>
          <p:nvPr>
            <p:ph type="sldNum" sz="quarter" idx="18"/>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649D1C7E-11FF-E54A-9ED8-4B22A947B33D}"/>
              </a:ext>
            </a:extLst>
          </p:cNvPr>
          <p:cNvSpPr>
            <a:spLocks noGrp="1"/>
          </p:cNvSpPr>
          <p:nvPr>
            <p:ph type="dt" sz="half" idx="16"/>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6901A826-E5D6-BD4D-A4C8-0087DAFF745A}"/>
              </a:ext>
            </a:extLst>
          </p:cNvPr>
          <p:cNvSpPr>
            <a:spLocks noGrp="1"/>
          </p:cNvSpPr>
          <p:nvPr>
            <p:ph type="ftr" sz="quarter" idx="17"/>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E5D743DF-6F0F-3243-BFDC-A03EC4331C7D}"/>
              </a:ext>
            </a:extLst>
          </p:cNvPr>
          <p:cNvSpPr>
            <a:spLocks noGrp="1"/>
          </p:cNvSpPr>
          <p:nvPr>
            <p:ph type="sldNum" sz="quarter" idx="18"/>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37D1B590-38FB-3E41-AB00-45EC0E6840D0}"/>
              </a:ext>
            </a:extLst>
          </p:cNvPr>
          <p:cNvSpPr>
            <a:spLocks noGrp="1"/>
          </p:cNvSpPr>
          <p:nvPr>
            <p:ph type="dt" sz="half" idx="19"/>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079EE579-43F0-F14B-B737-A7E8647D8CCB}"/>
              </a:ext>
            </a:extLst>
          </p:cNvPr>
          <p:cNvSpPr>
            <a:spLocks noGrp="1"/>
          </p:cNvSpPr>
          <p:nvPr>
            <p:ph type="ftr" sz="quarter" idx="20"/>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2C937852-2DA0-5C4E-87AB-D5BA194F16D1}"/>
              </a:ext>
            </a:extLst>
          </p:cNvPr>
          <p:cNvSpPr>
            <a:spLocks noGrp="1"/>
          </p:cNvSpPr>
          <p:nvPr>
            <p:ph type="sldNum" sz="quarter" idx="21"/>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F72A1E69-7BC6-4549-BFEB-176D0ADB225B}"/>
              </a:ext>
            </a:extLst>
          </p:cNvPr>
          <p:cNvSpPr>
            <a:spLocks noGrp="1"/>
          </p:cNvSpPr>
          <p:nvPr>
            <p:ph type="dt" sz="half" idx="16"/>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B8E3BC0D-D810-E441-AE51-ADA3990EEAB8}"/>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6D653490-C45E-4943-AE9E-35A021F1B6CF}"/>
              </a:ext>
            </a:extLst>
          </p:cNvPr>
          <p:cNvSpPr>
            <a:spLocks noGrp="1"/>
          </p:cNvSpPr>
          <p:nvPr>
            <p:ph type="sldNum" sz="quarter" idx="18"/>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632B3C97-02A9-7F40-BAEC-CE97B8913425}"/>
              </a:ext>
            </a:extLst>
          </p:cNvPr>
          <p:cNvSpPr>
            <a:spLocks noGrp="1"/>
          </p:cNvSpPr>
          <p:nvPr>
            <p:ph type="dt" sz="half" idx="13"/>
          </p:nvPr>
        </p:nvSpPr>
        <p:spPr/>
        <p:txBody>
          <a:bodyPr/>
          <a:lstStyle/>
          <a:p>
            <a:fld id="{8AEAB43D-80B2-7547-BF1A-48C3F917B351}" type="datetimeFigureOut">
              <a:rPr lang="nl-BE" smtClean="0"/>
              <a:t>25/09/2023</a:t>
            </a:fld>
            <a:endParaRPr lang="nl-BE"/>
          </a:p>
        </p:txBody>
      </p:sp>
      <p:sp>
        <p:nvSpPr>
          <p:cNvPr id="4" name="Tijdelijke aanduiding voor voettekst 3">
            <a:extLst>
              <a:ext uri="{FF2B5EF4-FFF2-40B4-BE49-F238E27FC236}">
                <a16:creationId xmlns:a16="http://schemas.microsoft.com/office/drawing/2014/main" id="{7B0996B9-261A-364D-950D-55E53E619422}"/>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64450FC-4DD2-6A44-AEDE-43FE097D289E}"/>
              </a:ext>
            </a:extLst>
          </p:cNvPr>
          <p:cNvSpPr>
            <a:spLocks noGrp="1"/>
          </p:cNvSpPr>
          <p:nvPr>
            <p:ph type="sldNum" sz="quarter" idx="15"/>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A1412CF1-7C1B-904B-87A7-B61D1E0EA356}"/>
              </a:ext>
            </a:extLst>
          </p:cNvPr>
          <p:cNvSpPr>
            <a:spLocks noGrp="1"/>
          </p:cNvSpPr>
          <p:nvPr>
            <p:ph type="dt" sz="half" idx="13"/>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50B21231-9B33-4A41-AE24-FD53387BCAA5}"/>
              </a:ext>
            </a:extLst>
          </p:cNvPr>
          <p:cNvSpPr>
            <a:spLocks noGrp="1"/>
          </p:cNvSpPr>
          <p:nvPr>
            <p:ph type="ftr" sz="quarter" idx="14"/>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195875B7-F912-124C-B0B7-2ADB36BC0E0A}"/>
              </a:ext>
            </a:extLst>
          </p:cNvPr>
          <p:cNvSpPr>
            <a:spLocks noGrp="1"/>
          </p:cNvSpPr>
          <p:nvPr>
            <p:ph type="sldNum" sz="quarter" idx="15"/>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B955EB0A-2F7C-7F4E-B977-E8A68C4A7A9A}"/>
              </a:ext>
            </a:extLst>
          </p:cNvPr>
          <p:cNvSpPr>
            <a:spLocks noGrp="1"/>
          </p:cNvSpPr>
          <p:nvPr>
            <p:ph type="dt" sz="half" idx="16"/>
          </p:nvPr>
        </p:nvSpPr>
        <p:spPr/>
        <p:txBody>
          <a:bodyPr/>
          <a:lstStyle/>
          <a:p>
            <a:fld id="{8AEAB43D-80B2-7547-BF1A-48C3F917B351}" type="datetimeFigureOut">
              <a:rPr lang="nl-BE" smtClean="0"/>
              <a:t>25/09/2023</a:t>
            </a:fld>
            <a:endParaRPr lang="nl-BE"/>
          </a:p>
        </p:txBody>
      </p:sp>
      <p:sp>
        <p:nvSpPr>
          <p:cNvPr id="4" name="Tijdelijke aanduiding voor voettekst 3">
            <a:extLst>
              <a:ext uri="{FF2B5EF4-FFF2-40B4-BE49-F238E27FC236}">
                <a16:creationId xmlns:a16="http://schemas.microsoft.com/office/drawing/2014/main" id="{A114B9AB-252D-7749-8206-91159F043160}"/>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9FA343A-50F8-D64B-82C1-7A217A402836}"/>
              </a:ext>
            </a:extLst>
          </p:cNvPr>
          <p:cNvSpPr>
            <a:spLocks noGrp="1"/>
          </p:cNvSpPr>
          <p:nvPr>
            <p:ph type="sldNum" sz="quarter" idx="18"/>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708B2FB1-CC64-F04C-A8C9-83C2C95172D0}"/>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FD0EFB9B-95C7-9945-BC5D-05C5905C6994}"/>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2F0AE7D-BA82-4247-A161-D5D14831870E}"/>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4" name="Tijdelijke aanduiding voor datum 3">
            <a:extLst>
              <a:ext uri="{FF2B5EF4-FFF2-40B4-BE49-F238E27FC236}">
                <a16:creationId xmlns:a16="http://schemas.microsoft.com/office/drawing/2014/main" id="{4A55906A-1724-834D-8094-ABD22B9BA301}"/>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01ECE2C4-920E-1542-A5C2-A325BF2B10BC}"/>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FE9DB25-D500-9D41-B6EC-48D0D104BF7B}"/>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2E9D7472-E8D2-3A47-89A0-C27134138603}"/>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F89A1016-AC24-C64F-BBA5-649F669988A9}"/>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2FF2B3DA-5B63-6345-974E-1E899FEBCD2A}"/>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5" name="Tijdelijke aanduiding voor datum 4">
            <a:extLst>
              <a:ext uri="{FF2B5EF4-FFF2-40B4-BE49-F238E27FC236}">
                <a16:creationId xmlns:a16="http://schemas.microsoft.com/office/drawing/2014/main" id="{3A420145-B15A-7F46-992F-C17518478BFB}"/>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7" name="Tijdelijke aanduiding voor voettekst 6">
            <a:extLst>
              <a:ext uri="{FF2B5EF4-FFF2-40B4-BE49-F238E27FC236}">
                <a16:creationId xmlns:a16="http://schemas.microsoft.com/office/drawing/2014/main" id="{3FB771A5-0BC3-C04B-A839-D2584EB5F21E}"/>
              </a:ext>
            </a:extLst>
          </p:cNvPr>
          <p:cNvSpPr>
            <a:spLocks noGrp="1"/>
          </p:cNvSpPr>
          <p:nvPr>
            <p:ph type="ftr" sz="quarter" idx="11"/>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F0DEB695-471A-304C-A18E-AC379EED8405}"/>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5" name="Tijdelijke aanduiding voor datum 4">
            <a:extLst>
              <a:ext uri="{FF2B5EF4-FFF2-40B4-BE49-F238E27FC236}">
                <a16:creationId xmlns:a16="http://schemas.microsoft.com/office/drawing/2014/main" id="{A5AE0DAA-632A-3346-B989-85B269B6BC42}"/>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6" name="Tijdelijke aanduiding voor voettekst 5">
            <a:extLst>
              <a:ext uri="{FF2B5EF4-FFF2-40B4-BE49-F238E27FC236}">
                <a16:creationId xmlns:a16="http://schemas.microsoft.com/office/drawing/2014/main" id="{D206075D-8A63-2848-B346-F43B6F009B91}"/>
              </a:ext>
            </a:extLst>
          </p:cNvPr>
          <p:cNvSpPr>
            <a:spLocks noGrp="1"/>
          </p:cNvSpPr>
          <p:nvPr>
            <p:ph type="ftr" sz="quarter" idx="11"/>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95AB34F-5891-C242-9595-ACB322241CF8}"/>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jdelijke aanduiding voor datum 1">
            <a:extLst>
              <a:ext uri="{FF2B5EF4-FFF2-40B4-BE49-F238E27FC236}">
                <a16:creationId xmlns:a16="http://schemas.microsoft.com/office/drawing/2014/main" id="{3DF93C41-233D-1545-BFC8-417EE5A33C3E}"/>
              </a:ext>
            </a:extLst>
          </p:cNvPr>
          <p:cNvSpPr>
            <a:spLocks noGrp="1"/>
          </p:cNvSpPr>
          <p:nvPr>
            <p:ph type="dt" sz="half" idx="10"/>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A9DF9562-7A00-494E-9C2C-4000FAAF6143}"/>
              </a:ext>
            </a:extLst>
          </p:cNvPr>
          <p:cNvSpPr>
            <a:spLocks noGrp="1"/>
          </p:cNvSpPr>
          <p:nvPr>
            <p:ph type="ftr" sz="quarter" idx="11"/>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0D2100FA-45F3-9D45-B28F-747E88EDDF63}"/>
              </a:ext>
            </a:extLst>
          </p:cNvPr>
          <p:cNvSpPr>
            <a:spLocks noGrp="1"/>
          </p:cNvSpPr>
          <p:nvPr>
            <p:ph type="sldNum" sz="quarter" idx="12"/>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
        <p:nvSpPr>
          <p:cNvPr id="3" name="Tijdelijke aanduiding voor datum 2">
            <a:extLst>
              <a:ext uri="{FF2B5EF4-FFF2-40B4-BE49-F238E27FC236}">
                <a16:creationId xmlns:a16="http://schemas.microsoft.com/office/drawing/2014/main" id="{A0243CA8-6941-5246-ACB3-11072670BE2C}"/>
              </a:ext>
            </a:extLst>
          </p:cNvPr>
          <p:cNvSpPr>
            <a:spLocks noGrp="1"/>
          </p:cNvSpPr>
          <p:nvPr>
            <p:ph type="dt" sz="half" idx="14"/>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0F47A591-1C8E-8343-B48D-9F3F8B051E7A}"/>
              </a:ext>
            </a:extLst>
          </p:cNvPr>
          <p:cNvSpPr>
            <a:spLocks noGrp="1"/>
          </p:cNvSpPr>
          <p:nvPr>
            <p:ph type="ftr" sz="quarter" idx="15"/>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867C796-CA95-944E-A73F-5CD22091695C}"/>
              </a:ext>
            </a:extLst>
          </p:cNvPr>
          <p:cNvSpPr>
            <a:spLocks noGrp="1"/>
          </p:cNvSpPr>
          <p:nvPr>
            <p:ph type="sldNum" sz="quarter" idx="16"/>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
        <p:nvSpPr>
          <p:cNvPr id="3" name="Tijdelijke aanduiding voor datum 2">
            <a:extLst>
              <a:ext uri="{FF2B5EF4-FFF2-40B4-BE49-F238E27FC236}">
                <a16:creationId xmlns:a16="http://schemas.microsoft.com/office/drawing/2014/main" id="{A3811F7B-E9B9-A34D-A064-8B33F2FDF9F8}"/>
              </a:ext>
            </a:extLst>
          </p:cNvPr>
          <p:cNvSpPr>
            <a:spLocks noGrp="1"/>
          </p:cNvSpPr>
          <p:nvPr>
            <p:ph type="dt" sz="half" idx="14"/>
          </p:nvPr>
        </p:nvSpPr>
        <p:spPr/>
        <p:txBody>
          <a:bodyPr/>
          <a:lstStyle/>
          <a:p>
            <a:fld id="{8AEAB43D-80B2-7547-BF1A-48C3F917B351}" type="datetimeFigureOut">
              <a:rPr lang="nl-BE" smtClean="0"/>
              <a:t>25/09/2023</a:t>
            </a:fld>
            <a:endParaRPr lang="nl-BE"/>
          </a:p>
        </p:txBody>
      </p:sp>
      <p:sp>
        <p:nvSpPr>
          <p:cNvPr id="4" name="Tijdelijke aanduiding voor voettekst 3">
            <a:extLst>
              <a:ext uri="{FF2B5EF4-FFF2-40B4-BE49-F238E27FC236}">
                <a16:creationId xmlns:a16="http://schemas.microsoft.com/office/drawing/2014/main" id="{3FA1B100-B1CA-2447-9D9D-EC4532423F68}"/>
              </a:ext>
            </a:extLst>
          </p:cNvPr>
          <p:cNvSpPr>
            <a:spLocks noGrp="1"/>
          </p:cNvSpPr>
          <p:nvPr>
            <p:ph type="ftr" sz="quarter" idx="15"/>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407C2D0E-853B-9244-BD73-346B49C831A2}"/>
              </a:ext>
            </a:extLst>
          </p:cNvPr>
          <p:cNvSpPr>
            <a:spLocks noGrp="1"/>
          </p:cNvSpPr>
          <p:nvPr>
            <p:ph type="sldNum" sz="quarter" idx="16"/>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7175DEEF-8ACA-9A4C-8933-663A9FF8F2DF}"/>
              </a:ext>
            </a:extLst>
          </p:cNvPr>
          <p:cNvSpPr>
            <a:spLocks noGrp="1"/>
          </p:cNvSpPr>
          <p:nvPr>
            <p:ph type="dt" sz="half" idx="13"/>
          </p:nvPr>
        </p:nvSpPr>
        <p:spPr/>
        <p:txBody>
          <a:bodyPr/>
          <a:lstStyle/>
          <a:p>
            <a:fld id="{8AEAB43D-80B2-7547-BF1A-48C3F917B351}" type="datetimeFigureOut">
              <a:rPr lang="nl-BE" smtClean="0"/>
              <a:t>25/09/2023</a:t>
            </a:fld>
            <a:endParaRPr lang="nl-BE"/>
          </a:p>
        </p:txBody>
      </p:sp>
      <p:sp>
        <p:nvSpPr>
          <p:cNvPr id="6" name="Tijdelijke aanduiding voor voettekst 5">
            <a:extLst>
              <a:ext uri="{FF2B5EF4-FFF2-40B4-BE49-F238E27FC236}">
                <a16:creationId xmlns:a16="http://schemas.microsoft.com/office/drawing/2014/main" id="{BBE8E63E-24D7-BA48-96FF-8675814BB0EE}"/>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D50A5109-6845-1247-93FA-FDE6466644F1}"/>
              </a:ext>
            </a:extLst>
          </p:cNvPr>
          <p:cNvSpPr>
            <a:spLocks noGrp="1"/>
          </p:cNvSpPr>
          <p:nvPr>
            <p:ph type="sldNum" sz="quarter" idx="15"/>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C5FF3D3F-B5ED-574B-938A-D0D5A64E6D96}"/>
              </a:ext>
            </a:extLst>
          </p:cNvPr>
          <p:cNvSpPr>
            <a:spLocks noGrp="1"/>
          </p:cNvSpPr>
          <p:nvPr>
            <p:ph type="dt" sz="half" idx="13"/>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65C20E79-EC3F-0243-B016-766C9FDEA3AB}"/>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16404412-FA5B-954B-89BD-E36C3F8099D2}"/>
              </a:ext>
            </a:extLst>
          </p:cNvPr>
          <p:cNvSpPr>
            <a:spLocks noGrp="1"/>
          </p:cNvSpPr>
          <p:nvPr>
            <p:ph type="sldNum" sz="quarter" idx="15"/>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0D6F6698-A913-FD43-B9F1-C28C7156A5FD}"/>
              </a:ext>
            </a:extLst>
          </p:cNvPr>
          <p:cNvSpPr>
            <a:spLocks noGrp="1"/>
          </p:cNvSpPr>
          <p:nvPr>
            <p:ph type="dt" sz="half" idx="13"/>
          </p:nvPr>
        </p:nvSpPr>
        <p:spPr/>
        <p:txBody>
          <a:bodyPr/>
          <a:lstStyle/>
          <a:p>
            <a:fld id="{8AEAB43D-80B2-7547-BF1A-48C3F917B351}" type="datetimeFigureOut">
              <a:rPr lang="nl-BE" smtClean="0"/>
              <a:t>25/09/2023</a:t>
            </a:fld>
            <a:endParaRPr lang="nl-BE"/>
          </a:p>
        </p:txBody>
      </p:sp>
      <p:sp>
        <p:nvSpPr>
          <p:cNvPr id="7" name="Tijdelijke aanduiding voor voettekst 6">
            <a:extLst>
              <a:ext uri="{FF2B5EF4-FFF2-40B4-BE49-F238E27FC236}">
                <a16:creationId xmlns:a16="http://schemas.microsoft.com/office/drawing/2014/main" id="{1BCCFF32-0FAE-F941-84C1-CD179AF912A1}"/>
              </a:ext>
            </a:extLst>
          </p:cNvPr>
          <p:cNvSpPr>
            <a:spLocks noGrp="1"/>
          </p:cNvSpPr>
          <p:nvPr>
            <p:ph type="ftr" sz="quarter" idx="14"/>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69887B9-C673-3340-8213-4AF6246333DA}"/>
              </a:ext>
            </a:extLst>
          </p:cNvPr>
          <p:cNvSpPr>
            <a:spLocks noGrp="1"/>
          </p:cNvSpPr>
          <p:nvPr>
            <p:ph type="sldNum" sz="quarter" idx="15"/>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4352F7FE-7F7F-3A49-A065-82DBE122C1B1}"/>
              </a:ext>
            </a:extLst>
          </p:cNvPr>
          <p:cNvSpPr>
            <a:spLocks noGrp="1"/>
          </p:cNvSpPr>
          <p:nvPr>
            <p:ph type="dt" sz="half" idx="16"/>
          </p:nvPr>
        </p:nvSpPr>
        <p:spPr/>
        <p:txBody>
          <a:bodyPr/>
          <a:lstStyle/>
          <a:p>
            <a:fld id="{8AEAB43D-80B2-7547-BF1A-48C3F917B351}" type="datetimeFigureOut">
              <a:rPr lang="nl-BE" smtClean="0"/>
              <a:t>25/09/2023</a:t>
            </a:fld>
            <a:endParaRPr lang="nl-BE"/>
          </a:p>
        </p:txBody>
      </p:sp>
      <p:sp>
        <p:nvSpPr>
          <p:cNvPr id="3" name="Tijdelijke aanduiding voor voettekst 2">
            <a:extLst>
              <a:ext uri="{FF2B5EF4-FFF2-40B4-BE49-F238E27FC236}">
                <a16:creationId xmlns:a16="http://schemas.microsoft.com/office/drawing/2014/main" id="{4042DF14-4F22-C049-AD3F-C4522B30B2B1}"/>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E46BBFF-7A1C-864F-84F0-9D2B4DEFDC84}"/>
              </a:ext>
            </a:extLst>
          </p:cNvPr>
          <p:cNvSpPr>
            <a:spLocks noGrp="1"/>
          </p:cNvSpPr>
          <p:nvPr>
            <p:ph type="sldNum" sz="quarter" idx="18"/>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2CF97AC1-DF3A-5F48-BB5B-E4F823FB5AAD}"/>
              </a:ext>
            </a:extLst>
          </p:cNvPr>
          <p:cNvSpPr>
            <a:spLocks noGrp="1"/>
          </p:cNvSpPr>
          <p:nvPr>
            <p:ph type="dt" sz="half" idx="19"/>
          </p:nvPr>
        </p:nvSpPr>
        <p:spPr/>
        <p:txBody>
          <a:bodyPr/>
          <a:lstStyle/>
          <a:p>
            <a:fld id="{8AEAB43D-80B2-7547-BF1A-48C3F917B351}" type="datetimeFigureOut">
              <a:rPr lang="nl-BE" smtClean="0"/>
              <a:t>25/09/2023</a:t>
            </a:fld>
            <a:endParaRPr lang="nl-BE"/>
          </a:p>
        </p:txBody>
      </p:sp>
      <p:sp>
        <p:nvSpPr>
          <p:cNvPr id="5" name="Tijdelijke aanduiding voor voettekst 4">
            <a:extLst>
              <a:ext uri="{FF2B5EF4-FFF2-40B4-BE49-F238E27FC236}">
                <a16:creationId xmlns:a16="http://schemas.microsoft.com/office/drawing/2014/main" id="{8013BFDB-B7ED-3543-8D20-55DFE66F0785}"/>
              </a:ext>
            </a:extLst>
          </p:cNvPr>
          <p:cNvSpPr>
            <a:spLocks noGrp="1"/>
          </p:cNvSpPr>
          <p:nvPr>
            <p:ph type="ftr" sz="quarter" idx="20"/>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BA9F243B-22E8-1F4E-8110-E576FC2F11EC}"/>
              </a:ext>
            </a:extLst>
          </p:cNvPr>
          <p:cNvSpPr>
            <a:spLocks noGrp="1"/>
          </p:cNvSpPr>
          <p:nvPr>
            <p:ph type="sldNum" sz="quarter" idx="21"/>
          </p:nvPr>
        </p:nvSpPr>
        <p:spPr/>
        <p:txBody>
          <a:bodyPr/>
          <a:lstStyle/>
          <a:p>
            <a:fld id="{B0EEF914-8D73-5B41-B290-03D35A232D30}" type="slidenum">
              <a:rPr lang="nl-BE" smtClean="0"/>
              <a:t>‹#›</a:t>
            </a:fld>
            <a:endParaRPr lang="nl-BE"/>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ianummer 3">
            <a:extLst>
              <a:ext uri="{FF2B5EF4-FFF2-40B4-BE49-F238E27FC236}">
                <a16:creationId xmlns:a16="http://schemas.microsoft.com/office/drawing/2014/main" id="{F033D327-C71C-3D48-8132-75BABEF7228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0EEF914-8D73-5B41-B290-03D35A232D30}" type="slidenum">
              <a:rPr lang="nl-BE" smtClean="0"/>
              <a:t>‹#›</a:t>
            </a:fld>
            <a:endParaRPr lang="nl-BE"/>
          </a:p>
        </p:txBody>
      </p:sp>
      <p:sp>
        <p:nvSpPr>
          <p:cNvPr id="5" name="Tijdelijke aanduiding voor datum 4">
            <a:extLst>
              <a:ext uri="{FF2B5EF4-FFF2-40B4-BE49-F238E27FC236}">
                <a16:creationId xmlns:a16="http://schemas.microsoft.com/office/drawing/2014/main" id="{04B7BEA7-2229-114C-984C-3FD7B22DE7D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EAB43D-80B2-7547-BF1A-48C3F917B351}" type="datetimeFigureOut">
              <a:rPr lang="nl-BE" smtClean="0"/>
              <a:t>25/09/2023</a:t>
            </a:fld>
            <a:endParaRPr lang="nl-BE"/>
          </a:p>
        </p:txBody>
      </p:sp>
      <p:sp>
        <p:nvSpPr>
          <p:cNvPr id="6" name="Tijdelijke aanduiding voor voettekst 5">
            <a:extLst>
              <a:ext uri="{FF2B5EF4-FFF2-40B4-BE49-F238E27FC236}">
                <a16:creationId xmlns:a16="http://schemas.microsoft.com/office/drawing/2014/main" id="{C3BC6EBD-1C88-9340-8C9F-7FCA8D858F0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dirty="0"/>
              <a:t>Computer Systems</a:t>
            </a:r>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E_AE6D70F3.xm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sv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netacad.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19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94FCB-44C2-E94F-A58F-31F7049CB45F}"/>
              </a:ext>
            </a:extLst>
          </p:cNvPr>
          <p:cNvSpPr>
            <a:spLocks noGrp="1"/>
          </p:cNvSpPr>
          <p:nvPr>
            <p:ph type="ctrTitle"/>
          </p:nvPr>
        </p:nvSpPr>
        <p:spPr>
          <a:xfrm>
            <a:off x="812681" y="731678"/>
            <a:ext cx="8212566" cy="613093"/>
          </a:xfrm>
        </p:spPr>
        <p:txBody>
          <a:bodyPr/>
          <a:lstStyle/>
          <a:p>
            <a:r>
              <a:rPr lang="nl-BE" dirty="0"/>
              <a:t>1.1. Computer vs Embedded Systems.</a:t>
            </a:r>
            <a:r>
              <a:rPr lang="nl-BE" b="0" dirty="0"/>
              <a:t>​</a:t>
            </a:r>
            <a:endParaRPr lang="nl-BE" dirty="0"/>
          </a:p>
        </p:txBody>
      </p:sp>
      <p:sp>
        <p:nvSpPr>
          <p:cNvPr id="5" name="Tijdelijke aanduiding voor tekst 4">
            <a:extLst>
              <a:ext uri="{FF2B5EF4-FFF2-40B4-BE49-F238E27FC236}">
                <a16:creationId xmlns:a16="http://schemas.microsoft.com/office/drawing/2014/main" id="{F08BE58A-2467-0648-B74D-1E3323B88948}"/>
              </a:ext>
            </a:extLst>
          </p:cNvPr>
          <p:cNvSpPr>
            <a:spLocks noGrp="1"/>
          </p:cNvSpPr>
          <p:nvPr>
            <p:ph type="body" sz="quarter" idx="13"/>
          </p:nvPr>
        </p:nvSpPr>
        <p:spPr>
          <a:xfrm>
            <a:off x="812681" y="1591510"/>
            <a:ext cx="3589791" cy="1323628"/>
          </a:xfrm>
        </p:spPr>
        <p:txBody>
          <a:bodyPr>
            <a:normAutofit/>
          </a:bodyPr>
          <a:lstStyle/>
          <a:p>
            <a:r>
              <a:rPr lang="nl-BE" sz="1600" dirty="0"/>
              <a:t>Computer</a:t>
            </a:r>
            <a:endParaRPr lang="nl-BE" sz="1600" b="0" dirty="0"/>
          </a:p>
          <a:p>
            <a:r>
              <a:rPr lang="nl-BE" sz="1600" b="0" dirty="0"/>
              <a:t>= </a:t>
            </a:r>
            <a:r>
              <a:rPr lang="nl-BE" sz="1600" b="0" dirty="0">
                <a:solidFill>
                  <a:srgbClr val="FF0000"/>
                </a:solidFill>
              </a:rPr>
              <a:t>multifunctioneel </a:t>
            </a:r>
            <a:r>
              <a:rPr lang="nl-BE" sz="1600" b="0" dirty="0">
                <a:solidFill>
                  <a:srgbClr val="00B050"/>
                </a:solidFill>
              </a:rPr>
              <a:t>programmeerbaar</a:t>
            </a:r>
            <a:r>
              <a:rPr lang="nl-BE" sz="1600" b="0" dirty="0"/>
              <a:t> digitaal elektronisch toestel​</a:t>
            </a:r>
            <a:endParaRPr lang="nl-BE" sz="1600" dirty="0"/>
          </a:p>
        </p:txBody>
      </p:sp>
      <p:sp>
        <p:nvSpPr>
          <p:cNvPr id="6" name="Tijdelijke aanduiding voor tekst 5">
            <a:extLst>
              <a:ext uri="{FF2B5EF4-FFF2-40B4-BE49-F238E27FC236}">
                <a16:creationId xmlns:a16="http://schemas.microsoft.com/office/drawing/2014/main" id="{3ABBFABC-79E2-424F-AA8B-CBC1802E331E}"/>
              </a:ext>
            </a:extLst>
          </p:cNvPr>
          <p:cNvSpPr>
            <a:spLocks noGrp="1"/>
          </p:cNvSpPr>
          <p:nvPr>
            <p:ph type="body" sz="quarter" idx="14"/>
          </p:nvPr>
        </p:nvSpPr>
        <p:spPr>
          <a:xfrm>
            <a:off x="4573588" y="1601591"/>
            <a:ext cx="3589791" cy="1313547"/>
          </a:xfrm>
        </p:spPr>
        <p:txBody>
          <a:bodyPr>
            <a:normAutofit fontScale="77500" lnSpcReduction="20000"/>
          </a:bodyPr>
          <a:lstStyle/>
          <a:p>
            <a:pPr fontAlgn="base"/>
            <a:r>
              <a:rPr lang="nl-BE" dirty="0"/>
              <a:t>Embedded systeem</a:t>
            </a:r>
          </a:p>
          <a:p>
            <a:pPr fontAlgn="base"/>
            <a:r>
              <a:rPr lang="nl-BE" b="0" dirty="0"/>
              <a:t>=  (vaak kleinere) computer </a:t>
            </a:r>
            <a:r>
              <a:rPr lang="nl-BE" b="0" dirty="0">
                <a:solidFill>
                  <a:srgbClr val="FF0000"/>
                </a:solidFill>
              </a:rPr>
              <a:t>die deel uitmaakt van </a:t>
            </a:r>
            <a:r>
              <a:rPr lang="nl-BE" b="0" dirty="0"/>
              <a:t>een </a:t>
            </a:r>
            <a:r>
              <a:rPr lang="en-US" b="0" dirty="0"/>
              <a:t>​</a:t>
            </a:r>
            <a:r>
              <a:rPr lang="nl-BE" b="0" dirty="0"/>
              <a:t>toestel en waarvan de functionaliteit verbonden is met die van het toestel </a:t>
            </a:r>
            <a:r>
              <a:rPr lang="en-US" b="0" dirty="0"/>
              <a:t>​</a:t>
            </a:r>
            <a:r>
              <a:rPr lang="nl-BE" b="0" dirty="0"/>
              <a:t>waarin hij ingebouwd is.</a:t>
            </a:r>
            <a:r>
              <a:rPr lang="en-US" b="0" dirty="0"/>
              <a:t>​</a:t>
            </a:r>
          </a:p>
          <a:p>
            <a:endParaRPr lang="nl-BE" dirty="0"/>
          </a:p>
        </p:txBody>
      </p:sp>
      <p:sp>
        <p:nvSpPr>
          <p:cNvPr id="7" name="Tijdelijke aanduiding voor tekst 6">
            <a:extLst>
              <a:ext uri="{FF2B5EF4-FFF2-40B4-BE49-F238E27FC236}">
                <a16:creationId xmlns:a16="http://schemas.microsoft.com/office/drawing/2014/main" id="{BDA3BB8F-5E31-844A-8618-FF7D3EC954E7}"/>
              </a:ext>
            </a:extLst>
          </p:cNvPr>
          <p:cNvSpPr>
            <a:spLocks noGrp="1"/>
          </p:cNvSpPr>
          <p:nvPr>
            <p:ph type="body" sz="quarter" idx="15"/>
          </p:nvPr>
        </p:nvSpPr>
        <p:spPr/>
        <p:txBody>
          <a:bodyPr/>
          <a:lstStyle/>
          <a:p>
            <a:r>
              <a:rPr lang="nl-BE" dirty="0"/>
              <a:t>Inleiding.</a:t>
            </a:r>
          </a:p>
        </p:txBody>
      </p:sp>
      <p:sp>
        <p:nvSpPr>
          <p:cNvPr id="8" name="Tijdelijke aanduiding voor datum 7">
            <a:extLst>
              <a:ext uri="{FF2B5EF4-FFF2-40B4-BE49-F238E27FC236}">
                <a16:creationId xmlns:a16="http://schemas.microsoft.com/office/drawing/2014/main" id="{A71A88CA-A05B-664E-B3F2-00F5FFF46BDF}"/>
              </a:ext>
            </a:extLst>
          </p:cNvPr>
          <p:cNvSpPr>
            <a:spLocks noGrp="1"/>
          </p:cNvSpPr>
          <p:nvPr>
            <p:ph type="dt" sz="half" idx="16"/>
          </p:nvPr>
        </p:nvSpPr>
        <p:spPr/>
        <p:txBody>
          <a:bodyPr/>
          <a:lstStyle/>
          <a:p>
            <a:fld id="{451CEC54-5280-A84F-A2CB-EC76C0417DE9}" type="datetime1">
              <a:rPr lang="nl-BE" smtClean="0"/>
              <a:t>25/09/2023</a:t>
            </a:fld>
            <a:endParaRPr lang="nl-BE"/>
          </a:p>
        </p:txBody>
      </p:sp>
      <p:sp>
        <p:nvSpPr>
          <p:cNvPr id="9" name="Tijdelijke aanduiding voor voettekst 8">
            <a:extLst>
              <a:ext uri="{FF2B5EF4-FFF2-40B4-BE49-F238E27FC236}">
                <a16:creationId xmlns:a16="http://schemas.microsoft.com/office/drawing/2014/main" id="{FE922E83-A6BF-364F-8294-C56D8180B3C9}"/>
              </a:ext>
            </a:extLst>
          </p:cNvPr>
          <p:cNvSpPr>
            <a:spLocks noGrp="1"/>
          </p:cNvSpPr>
          <p:nvPr>
            <p:ph type="ftr" sz="quarter" idx="17"/>
          </p:nvPr>
        </p:nvSpPr>
        <p:spPr/>
        <p:txBody>
          <a:bodyPr/>
          <a:lstStyle/>
          <a:p>
            <a:r>
              <a:rPr lang="nl-BE"/>
              <a:t>Computer Systems</a:t>
            </a:r>
            <a:endParaRPr lang="nl-BE" dirty="0"/>
          </a:p>
        </p:txBody>
      </p:sp>
      <p:sp>
        <p:nvSpPr>
          <p:cNvPr id="10" name="Tijdelijke aanduiding voor dianummer 9">
            <a:extLst>
              <a:ext uri="{FF2B5EF4-FFF2-40B4-BE49-F238E27FC236}">
                <a16:creationId xmlns:a16="http://schemas.microsoft.com/office/drawing/2014/main" id="{1D9E4797-D447-DD40-A5A6-13E397AFB5D7}"/>
              </a:ext>
            </a:extLst>
          </p:cNvPr>
          <p:cNvSpPr>
            <a:spLocks noGrp="1"/>
          </p:cNvSpPr>
          <p:nvPr>
            <p:ph type="sldNum" sz="quarter" idx="18"/>
          </p:nvPr>
        </p:nvSpPr>
        <p:spPr/>
        <p:txBody>
          <a:bodyPr/>
          <a:lstStyle/>
          <a:p>
            <a:fld id="{B0EEF914-8D73-5B41-B290-03D35A232D30}" type="slidenum">
              <a:rPr lang="nl-BE" smtClean="0"/>
              <a:t>10</a:t>
            </a:fld>
            <a:endParaRPr lang="nl-BE"/>
          </a:p>
        </p:txBody>
      </p:sp>
      <p:pic>
        <p:nvPicPr>
          <p:cNvPr id="1030" name="Picture 6">
            <a:extLst>
              <a:ext uri="{FF2B5EF4-FFF2-40B4-BE49-F238E27FC236}">
                <a16:creationId xmlns:a16="http://schemas.microsoft.com/office/drawing/2014/main" id="{074F2190-D17C-264A-B060-45B5E6453D61}"/>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3132" b="3132"/>
          <a:stretch>
            <a:fillRect/>
          </a:stretch>
        </p:blipFill>
        <p:spPr bwMode="auto">
          <a:xfrm>
            <a:off x="812682" y="3028207"/>
            <a:ext cx="1798561" cy="13683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A1B6DB-9D9D-864D-BB53-EF88201BDCB3}"/>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140" b="140"/>
          <a:stretch>
            <a:fillRect/>
          </a:stretch>
        </p:blipFill>
        <p:spPr bwMode="auto">
          <a:xfrm>
            <a:off x="4592638" y="3058608"/>
            <a:ext cx="1798562" cy="13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9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5383366-C301-E24C-869F-F396F5A66D6D}"/>
              </a:ext>
            </a:extLst>
          </p:cNvPr>
          <p:cNvSpPr>
            <a:spLocks noGrp="1"/>
          </p:cNvSpPr>
          <p:nvPr>
            <p:ph idx="1"/>
          </p:nvPr>
        </p:nvSpPr>
        <p:spPr/>
        <p:txBody>
          <a:bodyPr/>
          <a:lstStyle/>
          <a:p>
            <a:pPr fontAlgn="base"/>
            <a:r>
              <a:rPr lang="nl-BE" b="0" dirty="0"/>
              <a:t>De dominante </a:t>
            </a:r>
            <a:r>
              <a:rPr lang="nl-BE" b="0" dirty="0">
                <a:solidFill>
                  <a:srgbClr val="0070C0"/>
                </a:solidFill>
              </a:rPr>
              <a:t>technologie</a:t>
            </a:r>
            <a:r>
              <a:rPr lang="nl-BE" b="0" dirty="0"/>
              <a:t> vandaag is </a:t>
            </a:r>
            <a:r>
              <a:rPr lang="en-US" b="0" dirty="0"/>
              <a:t>​</a:t>
            </a:r>
            <a:r>
              <a:rPr lang="nl-BE" dirty="0">
                <a:solidFill>
                  <a:srgbClr val="FF0000"/>
                </a:solidFill>
              </a:rPr>
              <a:t>digitale elektronica</a:t>
            </a:r>
            <a:r>
              <a:rPr lang="en-US" b="0" dirty="0">
                <a:solidFill>
                  <a:srgbClr val="FF0000"/>
                </a:solidFill>
              </a:rPr>
              <a:t>​</a:t>
            </a:r>
          </a:p>
        </p:txBody>
      </p:sp>
      <p:sp>
        <p:nvSpPr>
          <p:cNvPr id="3" name="Titel 2">
            <a:extLst>
              <a:ext uri="{FF2B5EF4-FFF2-40B4-BE49-F238E27FC236}">
                <a16:creationId xmlns:a16="http://schemas.microsoft.com/office/drawing/2014/main" id="{44EA9F1C-29B9-C944-84D0-00F2A084FB1C}"/>
              </a:ext>
            </a:extLst>
          </p:cNvPr>
          <p:cNvSpPr>
            <a:spLocks noGrp="1"/>
          </p:cNvSpPr>
          <p:nvPr>
            <p:ph type="ctrTitle"/>
          </p:nvPr>
        </p:nvSpPr>
        <p:spPr>
          <a:xfrm>
            <a:off x="795337" y="741759"/>
            <a:ext cx="7471133" cy="613093"/>
          </a:xfrm>
        </p:spPr>
        <p:txBody>
          <a:bodyPr/>
          <a:lstStyle/>
          <a:p>
            <a:r>
              <a:rPr lang="nl-BE" dirty="0"/>
              <a:t>1.2. Hedendaagse technologie.</a:t>
            </a:r>
          </a:p>
        </p:txBody>
      </p:sp>
      <p:sp>
        <p:nvSpPr>
          <p:cNvPr id="4" name="Tijdelijke aanduiding voor tekst 3">
            <a:extLst>
              <a:ext uri="{FF2B5EF4-FFF2-40B4-BE49-F238E27FC236}">
                <a16:creationId xmlns:a16="http://schemas.microsoft.com/office/drawing/2014/main" id="{A82A5041-4823-ED44-8C0C-7A55ECEE4F93}"/>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0B384949-F80E-DE41-9BA4-7F3EA93A8C70}"/>
              </a:ext>
            </a:extLst>
          </p:cNvPr>
          <p:cNvSpPr>
            <a:spLocks noGrp="1"/>
          </p:cNvSpPr>
          <p:nvPr>
            <p:ph type="dt" sz="half" idx="13"/>
          </p:nvPr>
        </p:nvSpPr>
        <p:spPr/>
        <p:txBody>
          <a:bodyPr/>
          <a:lstStyle/>
          <a:p>
            <a:fld id="{AAA65E4A-4A91-0C43-9657-C47A6833176C}" type="datetime1">
              <a:rPr lang="nl-BE" smtClean="0"/>
              <a:t>25/09/2023</a:t>
            </a:fld>
            <a:endParaRPr lang="nl-BE"/>
          </a:p>
        </p:txBody>
      </p:sp>
      <p:sp>
        <p:nvSpPr>
          <p:cNvPr id="6" name="Tijdelijke aanduiding voor voettekst 5">
            <a:extLst>
              <a:ext uri="{FF2B5EF4-FFF2-40B4-BE49-F238E27FC236}">
                <a16:creationId xmlns:a16="http://schemas.microsoft.com/office/drawing/2014/main" id="{FC908F2C-1C12-8144-870D-84A73F281D84}"/>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45F8531A-B97F-2A4C-B753-5F39F124CDD3}"/>
              </a:ext>
            </a:extLst>
          </p:cNvPr>
          <p:cNvSpPr>
            <a:spLocks noGrp="1"/>
          </p:cNvSpPr>
          <p:nvPr>
            <p:ph type="sldNum" sz="quarter" idx="15"/>
          </p:nvPr>
        </p:nvSpPr>
        <p:spPr/>
        <p:txBody>
          <a:bodyPr/>
          <a:lstStyle/>
          <a:p>
            <a:fld id="{B0EEF914-8D73-5B41-B290-03D35A232D30}" type="slidenum">
              <a:rPr lang="nl-BE" smtClean="0"/>
              <a:t>11</a:t>
            </a:fld>
            <a:endParaRPr lang="nl-BE"/>
          </a:p>
        </p:txBody>
      </p:sp>
      <p:pic>
        <p:nvPicPr>
          <p:cNvPr id="9" name="Afbeelding 8">
            <a:extLst>
              <a:ext uri="{FF2B5EF4-FFF2-40B4-BE49-F238E27FC236}">
                <a16:creationId xmlns:a16="http://schemas.microsoft.com/office/drawing/2014/main" id="{C0466AF8-C8F8-4C40-9418-F1D133C40FE9}"/>
              </a:ext>
            </a:extLst>
          </p:cNvPr>
          <p:cNvPicPr>
            <a:picLocks noChangeAspect="1"/>
          </p:cNvPicPr>
          <p:nvPr/>
        </p:nvPicPr>
        <p:blipFill>
          <a:blip r:embed="rId3"/>
          <a:stretch>
            <a:fillRect/>
          </a:stretch>
        </p:blipFill>
        <p:spPr>
          <a:xfrm>
            <a:off x="3231020" y="2571750"/>
            <a:ext cx="2599765" cy="1980773"/>
          </a:xfrm>
          <a:prstGeom prst="rect">
            <a:avLst/>
          </a:prstGeom>
        </p:spPr>
      </p:pic>
    </p:spTree>
    <p:extLst>
      <p:ext uri="{BB962C8B-B14F-4D97-AF65-F5344CB8AC3E}">
        <p14:creationId xmlns:p14="http://schemas.microsoft.com/office/powerpoint/2010/main" val="180432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DBFBF23-9841-B54E-B74F-83D26A6BDD49}"/>
              </a:ext>
            </a:extLst>
          </p:cNvPr>
          <p:cNvSpPr>
            <a:spLocks noGrp="1"/>
          </p:cNvSpPr>
          <p:nvPr>
            <p:ph idx="1"/>
          </p:nvPr>
        </p:nvSpPr>
        <p:spPr/>
        <p:txBody>
          <a:bodyPr>
            <a:normAutofit fontScale="92500" lnSpcReduction="20000"/>
          </a:bodyPr>
          <a:lstStyle/>
          <a:p>
            <a:pPr fontAlgn="base"/>
            <a:r>
              <a:rPr lang="nl-BE" sz="2000" b="0" dirty="0"/>
              <a:t>​</a:t>
            </a:r>
            <a:r>
              <a:rPr lang="nl-BE" sz="2000" dirty="0"/>
              <a:t>Elektronica</a:t>
            </a:r>
            <a:r>
              <a:rPr lang="nl-BE" sz="2000" b="0" dirty="0"/>
              <a:t>:</a:t>
            </a:r>
            <a:br>
              <a:rPr lang="nl-BE" sz="2000" b="0" dirty="0"/>
            </a:br>
            <a:r>
              <a:rPr lang="nl-BE" sz="2000" b="0" dirty="0"/>
              <a:t>technologie die gebruik maakt van </a:t>
            </a:r>
            <a:r>
              <a:rPr lang="nl-BE" sz="2000" b="0" dirty="0">
                <a:solidFill>
                  <a:srgbClr val="FF0000"/>
                </a:solidFill>
              </a:rPr>
              <a:t>elektrische signalen</a:t>
            </a:r>
            <a:br>
              <a:rPr lang="nl-BE" sz="2000" b="0" dirty="0">
                <a:solidFill>
                  <a:srgbClr val="FF0000"/>
                </a:solidFill>
              </a:rPr>
            </a:br>
            <a:r>
              <a:rPr lang="nl-BE" sz="2000" b="0" dirty="0"/>
              <a:t>om informatie en/of energie te verwerken</a:t>
            </a:r>
            <a:r>
              <a:rPr lang="en-US" sz="2000" b="0" dirty="0"/>
              <a:t>​</a:t>
            </a:r>
          </a:p>
          <a:p>
            <a:pPr marL="0" indent="0" fontAlgn="base">
              <a:buNone/>
            </a:pPr>
            <a:endParaRPr lang="nl-BE" sz="2000" b="0" dirty="0"/>
          </a:p>
          <a:p>
            <a:pPr fontAlgn="base"/>
            <a:r>
              <a:rPr lang="nl-BE" sz="2000" dirty="0"/>
              <a:t>Digitaal</a:t>
            </a:r>
            <a:r>
              <a:rPr lang="nl-BE" sz="2000" b="0" dirty="0"/>
              <a:t>:</a:t>
            </a:r>
            <a:br>
              <a:rPr lang="nl-BE" sz="2000" b="0" dirty="0"/>
            </a:br>
            <a:r>
              <a:rPr lang="nl-BE" sz="2000" b="0" dirty="0"/>
              <a:t>maakt gebruik van </a:t>
            </a:r>
            <a:r>
              <a:rPr lang="nl-BE" sz="2000" b="0" dirty="0">
                <a:solidFill>
                  <a:srgbClr val="FF0000"/>
                </a:solidFill>
              </a:rPr>
              <a:t>discrete, discontinue </a:t>
            </a:r>
            <a:r>
              <a:rPr lang="nl-BE" sz="2000" b="0" dirty="0"/>
              <a:t>waarden</a:t>
            </a:r>
            <a:r>
              <a:rPr lang="en-US" sz="2000" b="0" dirty="0"/>
              <a:t>​</a:t>
            </a:r>
          </a:p>
          <a:p>
            <a:pPr marL="0" indent="0" fontAlgn="base">
              <a:buNone/>
            </a:pPr>
            <a:endParaRPr lang="nl-BE" sz="2000" b="0" dirty="0"/>
          </a:p>
          <a:p>
            <a:pPr fontAlgn="base"/>
            <a:r>
              <a:rPr lang="nl-BE" sz="2000" dirty="0"/>
              <a:t>Binair</a:t>
            </a:r>
            <a:r>
              <a:rPr lang="nl-BE" sz="2000" b="0" dirty="0"/>
              <a:t>:</a:t>
            </a:r>
            <a:br>
              <a:rPr lang="nl-BE" sz="2000" b="0" dirty="0"/>
            </a:br>
            <a:r>
              <a:rPr lang="nl-BE" sz="2000" b="0" dirty="0"/>
              <a:t>maakt gebruik van slechts twee waarden</a:t>
            </a:r>
          </a:p>
          <a:p>
            <a:endParaRPr lang="nl-BE" sz="2000" dirty="0"/>
          </a:p>
        </p:txBody>
      </p:sp>
      <p:sp>
        <p:nvSpPr>
          <p:cNvPr id="3" name="Titel 2">
            <a:extLst>
              <a:ext uri="{FF2B5EF4-FFF2-40B4-BE49-F238E27FC236}">
                <a16:creationId xmlns:a16="http://schemas.microsoft.com/office/drawing/2014/main" id="{7201663C-EDCD-AD4E-98C1-AF73F6F426E3}"/>
              </a:ext>
            </a:extLst>
          </p:cNvPr>
          <p:cNvSpPr>
            <a:spLocks noGrp="1"/>
          </p:cNvSpPr>
          <p:nvPr>
            <p:ph type="ctrTitle"/>
          </p:nvPr>
        </p:nvSpPr>
        <p:spPr/>
        <p:txBody>
          <a:bodyPr/>
          <a:lstStyle/>
          <a:p>
            <a:r>
              <a:rPr lang="nl-BE" dirty="0"/>
              <a:t>1.3. Digitale elektronica?</a:t>
            </a:r>
          </a:p>
        </p:txBody>
      </p:sp>
      <p:sp>
        <p:nvSpPr>
          <p:cNvPr id="4" name="Tijdelijke aanduiding voor tekst 3">
            <a:extLst>
              <a:ext uri="{FF2B5EF4-FFF2-40B4-BE49-F238E27FC236}">
                <a16:creationId xmlns:a16="http://schemas.microsoft.com/office/drawing/2014/main" id="{C85CDE35-31E3-BE41-85D4-75EA6FAC45EE}"/>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F3B8070B-01F6-A040-875F-D47EDA7CEB63}"/>
              </a:ext>
            </a:extLst>
          </p:cNvPr>
          <p:cNvSpPr>
            <a:spLocks noGrp="1"/>
          </p:cNvSpPr>
          <p:nvPr>
            <p:ph type="dt" sz="half" idx="13"/>
          </p:nvPr>
        </p:nvSpPr>
        <p:spPr/>
        <p:txBody>
          <a:bodyPr/>
          <a:lstStyle/>
          <a:p>
            <a:fld id="{5C8C67A8-9794-094D-9404-F5F109F639FD}" type="datetime1">
              <a:rPr lang="nl-BE" smtClean="0"/>
              <a:t>25/09/2023</a:t>
            </a:fld>
            <a:endParaRPr lang="nl-BE"/>
          </a:p>
        </p:txBody>
      </p:sp>
      <p:sp>
        <p:nvSpPr>
          <p:cNvPr id="6" name="Tijdelijke aanduiding voor voettekst 5">
            <a:extLst>
              <a:ext uri="{FF2B5EF4-FFF2-40B4-BE49-F238E27FC236}">
                <a16:creationId xmlns:a16="http://schemas.microsoft.com/office/drawing/2014/main" id="{F66120A8-BBAA-2D4E-9F70-D2BC596C670D}"/>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79F30C0-FA7F-FB4E-98DE-8D686B71F912}"/>
              </a:ext>
            </a:extLst>
          </p:cNvPr>
          <p:cNvSpPr>
            <a:spLocks noGrp="1"/>
          </p:cNvSpPr>
          <p:nvPr>
            <p:ph type="sldNum" sz="quarter" idx="15"/>
          </p:nvPr>
        </p:nvSpPr>
        <p:spPr/>
        <p:txBody>
          <a:bodyPr/>
          <a:lstStyle/>
          <a:p>
            <a:fld id="{B0EEF914-8D73-5B41-B290-03D35A232D30}" type="slidenum">
              <a:rPr lang="nl-BE" smtClean="0"/>
              <a:t>12</a:t>
            </a:fld>
            <a:endParaRPr lang="nl-BE"/>
          </a:p>
        </p:txBody>
      </p:sp>
      <p:pic>
        <p:nvPicPr>
          <p:cNvPr id="4098" name="Picture 2" descr="Wat Is de functie van het kloksignaal in digitale elektronica? -  kminomya.com">
            <a:extLst>
              <a:ext uri="{FF2B5EF4-FFF2-40B4-BE49-F238E27FC236}">
                <a16:creationId xmlns:a16="http://schemas.microsoft.com/office/drawing/2014/main" id="{17D4191E-F370-4D42-816F-2D2376B2F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02" y="0"/>
            <a:ext cx="2315497" cy="154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56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CA5A3-EB28-1046-92C0-F5F93E010CBC}"/>
              </a:ext>
            </a:extLst>
          </p:cNvPr>
          <p:cNvSpPr>
            <a:spLocks noGrp="1"/>
          </p:cNvSpPr>
          <p:nvPr>
            <p:ph type="ctrTitle"/>
          </p:nvPr>
        </p:nvSpPr>
        <p:spPr/>
        <p:txBody>
          <a:bodyPr/>
          <a:lstStyle/>
          <a:p>
            <a:r>
              <a:rPr lang="nl-BE" dirty="0"/>
              <a:t>1.4. Analoog vs Digitaal</a:t>
            </a:r>
          </a:p>
        </p:txBody>
      </p:sp>
      <p:sp>
        <p:nvSpPr>
          <p:cNvPr id="5" name="Tijdelijke aanduiding voor tekst 4">
            <a:extLst>
              <a:ext uri="{FF2B5EF4-FFF2-40B4-BE49-F238E27FC236}">
                <a16:creationId xmlns:a16="http://schemas.microsoft.com/office/drawing/2014/main" id="{663B1CE8-2A80-9C44-8A7B-CE6735C6B3B4}"/>
              </a:ext>
            </a:extLst>
          </p:cNvPr>
          <p:cNvSpPr>
            <a:spLocks noGrp="1"/>
          </p:cNvSpPr>
          <p:nvPr>
            <p:ph type="body" sz="quarter" idx="13"/>
          </p:nvPr>
        </p:nvSpPr>
        <p:spPr/>
        <p:txBody>
          <a:bodyPr>
            <a:normAutofit fontScale="92500" lnSpcReduction="20000"/>
          </a:bodyPr>
          <a:lstStyle/>
          <a:p>
            <a:r>
              <a:rPr lang="nl-BE" dirty="0">
                <a:solidFill>
                  <a:srgbClr val="FF0000"/>
                </a:solidFill>
              </a:rPr>
              <a:t>Analoog</a:t>
            </a:r>
            <a:r>
              <a:rPr lang="nl-BE" b="0" dirty="0"/>
              <a:t>: elke spannings- of stroomwaarde tussen twee grenzen heeft een betekenis.</a:t>
            </a:r>
            <a:endParaRPr lang="nl-BE" dirty="0"/>
          </a:p>
        </p:txBody>
      </p:sp>
      <p:sp>
        <p:nvSpPr>
          <p:cNvPr id="6" name="Tijdelijke aanduiding voor tekst 5">
            <a:extLst>
              <a:ext uri="{FF2B5EF4-FFF2-40B4-BE49-F238E27FC236}">
                <a16:creationId xmlns:a16="http://schemas.microsoft.com/office/drawing/2014/main" id="{68869DC7-B8DE-014A-B14A-C0E8D4F52F5C}"/>
              </a:ext>
            </a:extLst>
          </p:cNvPr>
          <p:cNvSpPr>
            <a:spLocks noGrp="1"/>
          </p:cNvSpPr>
          <p:nvPr>
            <p:ph type="body" sz="quarter" idx="14"/>
          </p:nvPr>
        </p:nvSpPr>
        <p:spPr/>
        <p:txBody>
          <a:bodyPr>
            <a:normAutofit fontScale="92500"/>
          </a:bodyPr>
          <a:lstStyle/>
          <a:p>
            <a:pPr fontAlgn="base"/>
            <a:r>
              <a:rPr lang="nl-BE" dirty="0">
                <a:solidFill>
                  <a:srgbClr val="FF0000"/>
                </a:solidFill>
              </a:rPr>
              <a:t>Digitaal</a:t>
            </a:r>
            <a:r>
              <a:rPr lang="nl-BE" b="0" dirty="0"/>
              <a:t>: slechts twee waarden zijn geldig</a:t>
            </a:r>
            <a:r>
              <a:rPr lang="en-US" b="0" dirty="0"/>
              <a:t>, </a:t>
            </a:r>
            <a:r>
              <a:rPr lang="en-US" b="0" dirty="0" err="1"/>
              <a:t>namenlijk</a:t>
            </a:r>
            <a:r>
              <a:rPr lang="nl-BE" b="0" dirty="0"/>
              <a:t> </a:t>
            </a:r>
            <a:r>
              <a:rPr lang="nl-BE" b="0" dirty="0">
                <a:solidFill>
                  <a:srgbClr val="FF0000"/>
                </a:solidFill>
              </a:rPr>
              <a:t>0</a:t>
            </a:r>
            <a:r>
              <a:rPr lang="nl-BE" b="0" dirty="0"/>
              <a:t> en </a:t>
            </a:r>
            <a:r>
              <a:rPr lang="nl-BE" b="0" dirty="0">
                <a:solidFill>
                  <a:srgbClr val="FF0000"/>
                </a:solidFill>
              </a:rPr>
              <a:t>1</a:t>
            </a:r>
            <a:r>
              <a:rPr lang="nl-BE" b="0" dirty="0">
                <a:solidFill>
                  <a:srgbClr val="F6F6F6"/>
                </a:solidFill>
              </a:rPr>
              <a:t>.</a:t>
            </a:r>
          </a:p>
        </p:txBody>
      </p:sp>
      <p:sp>
        <p:nvSpPr>
          <p:cNvPr id="7" name="Tijdelijke aanduiding voor tekst 6">
            <a:extLst>
              <a:ext uri="{FF2B5EF4-FFF2-40B4-BE49-F238E27FC236}">
                <a16:creationId xmlns:a16="http://schemas.microsoft.com/office/drawing/2014/main" id="{FBF0460B-D374-6F43-A53A-498A344B938F}"/>
              </a:ext>
            </a:extLst>
          </p:cNvPr>
          <p:cNvSpPr>
            <a:spLocks noGrp="1"/>
          </p:cNvSpPr>
          <p:nvPr>
            <p:ph type="body" sz="quarter" idx="15"/>
          </p:nvPr>
        </p:nvSpPr>
        <p:spPr/>
        <p:txBody>
          <a:bodyPr/>
          <a:lstStyle/>
          <a:p>
            <a:r>
              <a:rPr lang="nl-BE" dirty="0"/>
              <a:t>Inleiding.</a:t>
            </a:r>
          </a:p>
        </p:txBody>
      </p:sp>
      <p:sp>
        <p:nvSpPr>
          <p:cNvPr id="8" name="Tijdelijke aanduiding voor datum 7">
            <a:extLst>
              <a:ext uri="{FF2B5EF4-FFF2-40B4-BE49-F238E27FC236}">
                <a16:creationId xmlns:a16="http://schemas.microsoft.com/office/drawing/2014/main" id="{A884C3B3-3CAD-4945-8CCF-43F730B2A528}"/>
              </a:ext>
            </a:extLst>
          </p:cNvPr>
          <p:cNvSpPr>
            <a:spLocks noGrp="1"/>
          </p:cNvSpPr>
          <p:nvPr>
            <p:ph type="dt" sz="half" idx="16"/>
          </p:nvPr>
        </p:nvSpPr>
        <p:spPr/>
        <p:txBody>
          <a:bodyPr/>
          <a:lstStyle/>
          <a:p>
            <a:fld id="{DE3BFE46-5516-A54A-8020-A345947CBF2E}" type="datetime1">
              <a:rPr lang="nl-BE" smtClean="0"/>
              <a:t>25/09/2023</a:t>
            </a:fld>
            <a:endParaRPr lang="nl-BE"/>
          </a:p>
        </p:txBody>
      </p:sp>
      <p:sp>
        <p:nvSpPr>
          <p:cNvPr id="9" name="Tijdelijke aanduiding voor voettekst 8">
            <a:extLst>
              <a:ext uri="{FF2B5EF4-FFF2-40B4-BE49-F238E27FC236}">
                <a16:creationId xmlns:a16="http://schemas.microsoft.com/office/drawing/2014/main" id="{A1E7B1F2-79D8-1540-ACBF-8ECF68FBCF14}"/>
              </a:ext>
            </a:extLst>
          </p:cNvPr>
          <p:cNvSpPr>
            <a:spLocks noGrp="1"/>
          </p:cNvSpPr>
          <p:nvPr>
            <p:ph type="ftr" sz="quarter" idx="17"/>
          </p:nvPr>
        </p:nvSpPr>
        <p:spPr/>
        <p:txBody>
          <a:bodyPr/>
          <a:lstStyle/>
          <a:p>
            <a:r>
              <a:rPr lang="nl-BE"/>
              <a:t>Computer Systems</a:t>
            </a:r>
            <a:endParaRPr lang="nl-BE" dirty="0"/>
          </a:p>
        </p:txBody>
      </p:sp>
      <p:sp>
        <p:nvSpPr>
          <p:cNvPr id="10" name="Tijdelijke aanduiding voor dianummer 9">
            <a:extLst>
              <a:ext uri="{FF2B5EF4-FFF2-40B4-BE49-F238E27FC236}">
                <a16:creationId xmlns:a16="http://schemas.microsoft.com/office/drawing/2014/main" id="{D82E73AD-B6B1-8946-814E-C7C71E240721}"/>
              </a:ext>
            </a:extLst>
          </p:cNvPr>
          <p:cNvSpPr>
            <a:spLocks noGrp="1"/>
          </p:cNvSpPr>
          <p:nvPr>
            <p:ph type="sldNum" sz="quarter" idx="18"/>
          </p:nvPr>
        </p:nvSpPr>
        <p:spPr/>
        <p:txBody>
          <a:bodyPr/>
          <a:lstStyle/>
          <a:p>
            <a:fld id="{B0EEF914-8D73-5B41-B290-03D35A232D30}" type="slidenum">
              <a:rPr lang="nl-BE" smtClean="0"/>
              <a:t>13</a:t>
            </a:fld>
            <a:endParaRPr lang="nl-BE"/>
          </a:p>
        </p:txBody>
      </p:sp>
      <p:pic>
        <p:nvPicPr>
          <p:cNvPr id="5126" name="Picture 6">
            <a:extLst>
              <a:ext uri="{FF2B5EF4-FFF2-40B4-BE49-F238E27FC236}">
                <a16:creationId xmlns:a16="http://schemas.microsoft.com/office/drawing/2014/main" id="{12C3F198-BD02-0649-AEE9-8D3C04B4E933}"/>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2810" r="2810"/>
          <a:stretch>
            <a:fillRect/>
          </a:stretch>
        </p:blipFill>
        <p:spPr bwMode="auto">
          <a:xfrm>
            <a:off x="1282127" y="2574106"/>
            <a:ext cx="2379707" cy="18105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48B29FA-E7FD-2442-812B-DF73F2B88A18}"/>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6834" r="6834"/>
          <a:stretch>
            <a:fillRect/>
          </a:stretch>
        </p:blipFill>
        <p:spPr bwMode="auto">
          <a:xfrm>
            <a:off x="5191125" y="2536191"/>
            <a:ext cx="2438484" cy="18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2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668DC6D-78EC-3748-BEBB-7A2F01D8A143}"/>
              </a:ext>
            </a:extLst>
          </p:cNvPr>
          <p:cNvSpPr>
            <a:spLocks noGrp="1"/>
          </p:cNvSpPr>
          <p:nvPr>
            <p:ph idx="1"/>
          </p:nvPr>
        </p:nvSpPr>
        <p:spPr>
          <a:xfrm>
            <a:off x="795338" y="1499507"/>
            <a:ext cx="8229600" cy="3020873"/>
          </a:xfrm>
        </p:spPr>
        <p:txBody>
          <a:bodyPr>
            <a:normAutofit fontScale="62500" lnSpcReduction="20000"/>
          </a:bodyPr>
          <a:lstStyle/>
          <a:p>
            <a:pPr fontAlgn="base"/>
            <a:r>
              <a:rPr lang="nl-BE" dirty="0">
                <a:solidFill>
                  <a:srgbClr val="FF0000"/>
                </a:solidFill>
              </a:rPr>
              <a:t>Kwaliteit</a:t>
            </a:r>
            <a:r>
              <a:rPr lang="nl-BE" dirty="0"/>
              <a:t>:</a:t>
            </a:r>
          </a:p>
          <a:p>
            <a:pPr lvl="1" fontAlgn="base"/>
            <a:r>
              <a:rPr lang="nl-BE" b="0" dirty="0"/>
              <a:t>stabiel in de tijd en bij bewerkingen of versturen</a:t>
            </a:r>
            <a:r>
              <a:rPr lang="en-US" b="0" dirty="0"/>
              <a:t>​</a:t>
            </a:r>
          </a:p>
          <a:p>
            <a:pPr lvl="1" fontAlgn="base"/>
            <a:r>
              <a:rPr lang="nl-BE" b="0" dirty="0"/>
              <a:t>zelf kiezen (trade-off met opslagruimte)</a:t>
            </a:r>
            <a:r>
              <a:rPr lang="en-US" b="0" dirty="0"/>
              <a:t>​</a:t>
            </a:r>
          </a:p>
          <a:p>
            <a:pPr lvl="1" fontAlgn="base"/>
            <a:r>
              <a:rPr lang="nl-BE" b="0" dirty="0"/>
              <a:t>verschillende kwaliteiten op hetzelfde toestel</a:t>
            </a:r>
            <a:r>
              <a:rPr lang="en-US" b="0" dirty="0"/>
              <a:t>​</a:t>
            </a:r>
          </a:p>
          <a:p>
            <a:pPr marL="0" indent="0" fontAlgn="base">
              <a:buNone/>
            </a:pPr>
            <a:endParaRPr lang="nl-BE" b="0" dirty="0"/>
          </a:p>
          <a:p>
            <a:pPr fontAlgn="base"/>
            <a:r>
              <a:rPr lang="nl-BE" dirty="0">
                <a:solidFill>
                  <a:srgbClr val="FF0000"/>
                </a:solidFill>
              </a:rPr>
              <a:t>Productieprijs</a:t>
            </a:r>
            <a:r>
              <a:rPr lang="nl-BE" dirty="0"/>
              <a:t>:</a:t>
            </a:r>
            <a:br>
              <a:rPr lang="nl-BE" dirty="0"/>
            </a:br>
            <a:r>
              <a:rPr lang="nl-BE" b="0" dirty="0"/>
              <a:t>digitale schakelingen zijn eenvoudiger en lenen zich gemakkelijker tot hoge integratie op IC (Integrated Circuit)​​</a:t>
            </a:r>
          </a:p>
          <a:p>
            <a:pPr fontAlgn="base"/>
            <a:endParaRPr lang="nl-BE" b="0" dirty="0"/>
          </a:p>
          <a:p>
            <a:pPr fontAlgn="base"/>
            <a:r>
              <a:rPr lang="nl-BE" dirty="0">
                <a:solidFill>
                  <a:srgbClr val="FF0000"/>
                </a:solidFill>
              </a:rPr>
              <a:t>Dezelfde hardware </a:t>
            </a:r>
            <a:r>
              <a:rPr lang="nl-BE" b="0" dirty="0"/>
              <a:t>kan gebruikt worden voor verschillende informatie (beeld, geluid, tekst, …)</a:t>
            </a:r>
            <a:endParaRPr lang="en-US" b="0" dirty="0"/>
          </a:p>
          <a:p>
            <a:endParaRPr lang="nl-BE" dirty="0"/>
          </a:p>
        </p:txBody>
      </p:sp>
      <p:sp>
        <p:nvSpPr>
          <p:cNvPr id="3" name="Titel 2">
            <a:extLst>
              <a:ext uri="{FF2B5EF4-FFF2-40B4-BE49-F238E27FC236}">
                <a16:creationId xmlns:a16="http://schemas.microsoft.com/office/drawing/2014/main" id="{EF544764-A77E-744D-859B-8EE6F0776178}"/>
              </a:ext>
            </a:extLst>
          </p:cNvPr>
          <p:cNvSpPr>
            <a:spLocks noGrp="1"/>
          </p:cNvSpPr>
          <p:nvPr>
            <p:ph type="ctrTitle"/>
          </p:nvPr>
        </p:nvSpPr>
        <p:spPr>
          <a:xfrm>
            <a:off x="795338" y="741759"/>
            <a:ext cx="7720012" cy="613093"/>
          </a:xfrm>
        </p:spPr>
        <p:txBody>
          <a:bodyPr/>
          <a:lstStyle/>
          <a:p>
            <a:r>
              <a:rPr lang="nl-BE" dirty="0"/>
              <a:t>1.5. Waarom digitale elektronica?</a:t>
            </a:r>
          </a:p>
        </p:txBody>
      </p:sp>
      <p:sp>
        <p:nvSpPr>
          <p:cNvPr id="4" name="Tijdelijke aanduiding voor tekst 3">
            <a:extLst>
              <a:ext uri="{FF2B5EF4-FFF2-40B4-BE49-F238E27FC236}">
                <a16:creationId xmlns:a16="http://schemas.microsoft.com/office/drawing/2014/main" id="{D7255ECF-BFDA-F548-A732-2FD590E5DF59}"/>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35E0ABB8-DCAD-BB48-AB5F-E9EF60054B80}"/>
              </a:ext>
            </a:extLst>
          </p:cNvPr>
          <p:cNvSpPr>
            <a:spLocks noGrp="1"/>
          </p:cNvSpPr>
          <p:nvPr>
            <p:ph type="dt" sz="half" idx="13"/>
          </p:nvPr>
        </p:nvSpPr>
        <p:spPr/>
        <p:txBody>
          <a:bodyPr/>
          <a:lstStyle/>
          <a:p>
            <a:fld id="{36EEBD6F-698D-C049-8356-9C704C32BDEF}" type="datetime1">
              <a:rPr lang="nl-BE" smtClean="0"/>
              <a:t>25/09/2023</a:t>
            </a:fld>
            <a:endParaRPr lang="nl-BE"/>
          </a:p>
        </p:txBody>
      </p:sp>
      <p:sp>
        <p:nvSpPr>
          <p:cNvPr id="6" name="Tijdelijke aanduiding voor voettekst 5">
            <a:extLst>
              <a:ext uri="{FF2B5EF4-FFF2-40B4-BE49-F238E27FC236}">
                <a16:creationId xmlns:a16="http://schemas.microsoft.com/office/drawing/2014/main" id="{D5BAA292-C254-DC4F-ADC0-89052661F5A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2CD7A8E-AB44-A84C-B0FB-68B6C0CEDDB7}"/>
              </a:ext>
            </a:extLst>
          </p:cNvPr>
          <p:cNvSpPr>
            <a:spLocks noGrp="1"/>
          </p:cNvSpPr>
          <p:nvPr>
            <p:ph type="sldNum" sz="quarter" idx="15"/>
          </p:nvPr>
        </p:nvSpPr>
        <p:spPr/>
        <p:txBody>
          <a:bodyPr/>
          <a:lstStyle/>
          <a:p>
            <a:fld id="{B0EEF914-8D73-5B41-B290-03D35A232D30}" type="slidenum">
              <a:rPr lang="nl-BE" smtClean="0"/>
              <a:t>14</a:t>
            </a:fld>
            <a:endParaRPr lang="nl-BE"/>
          </a:p>
        </p:txBody>
      </p:sp>
    </p:spTree>
    <p:extLst>
      <p:ext uri="{BB962C8B-B14F-4D97-AF65-F5344CB8AC3E}">
        <p14:creationId xmlns:p14="http://schemas.microsoft.com/office/powerpoint/2010/main" val="1592362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668DC6D-78EC-3748-BEBB-7A2F01D8A143}"/>
              </a:ext>
            </a:extLst>
          </p:cNvPr>
          <p:cNvSpPr>
            <a:spLocks noGrp="1"/>
          </p:cNvSpPr>
          <p:nvPr>
            <p:ph idx="1"/>
          </p:nvPr>
        </p:nvSpPr>
        <p:spPr>
          <a:xfrm>
            <a:off x="795338" y="1499507"/>
            <a:ext cx="8229600" cy="3020873"/>
          </a:xfrm>
        </p:spPr>
        <p:txBody>
          <a:bodyPr>
            <a:normAutofit fontScale="77500" lnSpcReduction="20000"/>
          </a:bodyPr>
          <a:lstStyle/>
          <a:p>
            <a:pPr fontAlgn="base"/>
            <a:r>
              <a:rPr lang="nl-BE" dirty="0">
                <a:solidFill>
                  <a:srgbClr val="FF0000"/>
                </a:solidFill>
              </a:rPr>
              <a:t>Redundantie, encryptie en compressie </a:t>
            </a:r>
            <a:r>
              <a:rPr lang="nl-BE" b="0" dirty="0"/>
              <a:t>eenvoudig toe te passen</a:t>
            </a:r>
            <a:endParaRPr lang="en-US" b="0" dirty="0"/>
          </a:p>
          <a:p>
            <a:pPr marL="0" indent="0" fontAlgn="base">
              <a:buNone/>
            </a:pPr>
            <a:r>
              <a:rPr lang="nl-BE" b="0" dirty="0"/>
              <a:t>​</a:t>
            </a:r>
          </a:p>
          <a:p>
            <a:pPr fontAlgn="base"/>
            <a:r>
              <a:rPr lang="nl-BE" b="0" dirty="0"/>
              <a:t>Redelijk </a:t>
            </a:r>
            <a:r>
              <a:rPr lang="nl-BE" dirty="0">
                <a:solidFill>
                  <a:srgbClr val="FF0000"/>
                </a:solidFill>
              </a:rPr>
              <a:t>betrouwbaar</a:t>
            </a:r>
            <a:r>
              <a:rPr lang="en-US" b="0" dirty="0"/>
              <a:t>​</a:t>
            </a:r>
          </a:p>
          <a:p>
            <a:pPr marL="0" indent="0" fontAlgn="base">
              <a:buNone/>
            </a:pPr>
            <a:r>
              <a:rPr lang="nl-BE" b="0" dirty="0"/>
              <a:t>​</a:t>
            </a:r>
          </a:p>
          <a:p>
            <a:pPr fontAlgn="base"/>
            <a:r>
              <a:rPr lang="nl-BE" dirty="0">
                <a:solidFill>
                  <a:srgbClr val="FF0000"/>
                </a:solidFill>
              </a:rPr>
              <a:t>Klein</a:t>
            </a:r>
            <a:r>
              <a:rPr lang="nl-BE" b="0" dirty="0"/>
              <a:t>, draagbaar dankzij de miniaturisatie</a:t>
            </a:r>
            <a:r>
              <a:rPr lang="en-US" b="0" dirty="0"/>
              <a:t>​</a:t>
            </a:r>
          </a:p>
          <a:p>
            <a:pPr marL="0" indent="0" fontAlgn="base">
              <a:buNone/>
            </a:pPr>
            <a:r>
              <a:rPr lang="nl-BE" b="0" dirty="0"/>
              <a:t>​</a:t>
            </a:r>
          </a:p>
          <a:p>
            <a:pPr marL="0" indent="0" fontAlgn="base">
              <a:buNone/>
            </a:pPr>
            <a:r>
              <a:rPr lang="nl-BE" dirty="0">
                <a:solidFill>
                  <a:srgbClr val="FF0000"/>
                </a:solidFill>
              </a:rPr>
              <a:t>Conclusie</a:t>
            </a:r>
            <a:r>
              <a:rPr lang="nl-BE" dirty="0"/>
              <a:t>: alle mogelijk informatie (analoge signalen, tekst, foto's, muziek, …) worden gedigitaliseerd.</a:t>
            </a:r>
            <a:r>
              <a:rPr lang="nl-BE" b="0" dirty="0"/>
              <a:t>​</a:t>
            </a:r>
          </a:p>
        </p:txBody>
      </p:sp>
      <p:sp>
        <p:nvSpPr>
          <p:cNvPr id="3" name="Titel 2">
            <a:extLst>
              <a:ext uri="{FF2B5EF4-FFF2-40B4-BE49-F238E27FC236}">
                <a16:creationId xmlns:a16="http://schemas.microsoft.com/office/drawing/2014/main" id="{EF544764-A77E-744D-859B-8EE6F0776178}"/>
              </a:ext>
            </a:extLst>
          </p:cNvPr>
          <p:cNvSpPr>
            <a:spLocks noGrp="1"/>
          </p:cNvSpPr>
          <p:nvPr>
            <p:ph type="ctrTitle"/>
          </p:nvPr>
        </p:nvSpPr>
        <p:spPr>
          <a:xfrm>
            <a:off x="795338" y="741759"/>
            <a:ext cx="7720012" cy="613093"/>
          </a:xfrm>
        </p:spPr>
        <p:txBody>
          <a:bodyPr/>
          <a:lstStyle/>
          <a:p>
            <a:r>
              <a:rPr lang="nl-BE" dirty="0"/>
              <a:t>1.5. Waarom digitale elektronica?</a:t>
            </a:r>
          </a:p>
        </p:txBody>
      </p:sp>
      <p:sp>
        <p:nvSpPr>
          <p:cNvPr id="4" name="Tijdelijke aanduiding voor tekst 3">
            <a:extLst>
              <a:ext uri="{FF2B5EF4-FFF2-40B4-BE49-F238E27FC236}">
                <a16:creationId xmlns:a16="http://schemas.microsoft.com/office/drawing/2014/main" id="{D7255ECF-BFDA-F548-A732-2FD590E5DF59}"/>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35E0ABB8-DCAD-BB48-AB5F-E9EF60054B80}"/>
              </a:ext>
            </a:extLst>
          </p:cNvPr>
          <p:cNvSpPr>
            <a:spLocks noGrp="1"/>
          </p:cNvSpPr>
          <p:nvPr>
            <p:ph type="dt" sz="half" idx="13"/>
          </p:nvPr>
        </p:nvSpPr>
        <p:spPr/>
        <p:txBody>
          <a:bodyPr/>
          <a:lstStyle/>
          <a:p>
            <a:fld id="{36EEBD6F-698D-C049-8356-9C704C32BDEF}" type="datetime1">
              <a:rPr lang="nl-BE" smtClean="0"/>
              <a:t>25/09/2023</a:t>
            </a:fld>
            <a:endParaRPr lang="nl-BE"/>
          </a:p>
        </p:txBody>
      </p:sp>
      <p:sp>
        <p:nvSpPr>
          <p:cNvPr id="6" name="Tijdelijke aanduiding voor voettekst 5">
            <a:extLst>
              <a:ext uri="{FF2B5EF4-FFF2-40B4-BE49-F238E27FC236}">
                <a16:creationId xmlns:a16="http://schemas.microsoft.com/office/drawing/2014/main" id="{D5BAA292-C254-DC4F-ADC0-89052661F5A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2CD7A8E-AB44-A84C-B0FB-68B6C0CEDDB7}"/>
              </a:ext>
            </a:extLst>
          </p:cNvPr>
          <p:cNvSpPr>
            <a:spLocks noGrp="1"/>
          </p:cNvSpPr>
          <p:nvPr>
            <p:ph type="sldNum" sz="quarter" idx="15"/>
          </p:nvPr>
        </p:nvSpPr>
        <p:spPr/>
        <p:txBody>
          <a:bodyPr/>
          <a:lstStyle/>
          <a:p>
            <a:fld id="{B0EEF914-8D73-5B41-B290-03D35A232D30}" type="slidenum">
              <a:rPr lang="nl-BE" smtClean="0"/>
              <a:t>15</a:t>
            </a:fld>
            <a:endParaRPr lang="nl-BE"/>
          </a:p>
        </p:txBody>
      </p:sp>
    </p:spTree>
    <p:extLst>
      <p:ext uri="{BB962C8B-B14F-4D97-AF65-F5344CB8AC3E}">
        <p14:creationId xmlns:p14="http://schemas.microsoft.com/office/powerpoint/2010/main" val="2926407923"/>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D48647-7678-9246-8176-ED06D38D0890}"/>
              </a:ext>
            </a:extLst>
          </p:cNvPr>
          <p:cNvSpPr>
            <a:spLocks noGrp="1"/>
          </p:cNvSpPr>
          <p:nvPr>
            <p:ph type="ctrTitle"/>
          </p:nvPr>
        </p:nvSpPr>
        <p:spPr>
          <a:xfrm>
            <a:off x="795338" y="741759"/>
            <a:ext cx="7720012" cy="1163241"/>
          </a:xfrm>
        </p:spPr>
        <p:txBody>
          <a:bodyPr/>
          <a:lstStyle/>
          <a:p>
            <a:r>
              <a:rPr lang="nl-BE" dirty="0"/>
              <a:t>1.6. Experimentele technologieën.</a:t>
            </a:r>
          </a:p>
        </p:txBody>
      </p:sp>
      <p:sp>
        <p:nvSpPr>
          <p:cNvPr id="4" name="Tijdelijke aanduiding voor tekst 3">
            <a:extLst>
              <a:ext uri="{FF2B5EF4-FFF2-40B4-BE49-F238E27FC236}">
                <a16:creationId xmlns:a16="http://schemas.microsoft.com/office/drawing/2014/main" id="{1C9650F8-3998-3348-BCE6-2BCFD58441B1}"/>
              </a:ext>
            </a:extLst>
          </p:cNvPr>
          <p:cNvSpPr>
            <a:spLocks noGrp="1"/>
          </p:cNvSpPr>
          <p:nvPr>
            <p:ph type="body" sz="quarter" idx="12"/>
          </p:nvPr>
        </p:nvSpPr>
        <p:spPr>
          <a:xfrm>
            <a:off x="795338" y="1531046"/>
            <a:ext cx="4114645" cy="2522793"/>
          </a:xfrm>
        </p:spPr>
        <p:txBody>
          <a:bodyPr vert="horz" lIns="91440" tIns="45720" rIns="91440" bIns="45720" rtlCol="0" anchor="t">
            <a:normAutofit fontScale="70000" lnSpcReduction="20000"/>
          </a:bodyPr>
          <a:lstStyle/>
          <a:p>
            <a:r>
              <a:rPr lang="nl-BE" dirty="0">
                <a:latin typeface="Montserrat ExtraBold"/>
              </a:rPr>
              <a:t>Optische technologie?</a:t>
            </a:r>
          </a:p>
          <a:p>
            <a:endParaRPr lang="nl-BE" dirty="0">
              <a:latin typeface="Montserrat ExtraBold"/>
            </a:endParaRPr>
          </a:p>
          <a:p>
            <a:r>
              <a:rPr lang="nl-BE" sz="1800" dirty="0">
                <a:latin typeface="Montserrat ExtraBold"/>
              </a:rPr>
              <a:t>Berekeningen worden uitgevoerd met lichtsignalen, geproduceerd door lasers of diodes.</a:t>
            </a:r>
          </a:p>
          <a:p>
            <a:endParaRPr lang="nl-BE" sz="1800" dirty="0">
              <a:latin typeface="Montserrat ExtraBold"/>
            </a:endParaRPr>
          </a:p>
          <a:p>
            <a:r>
              <a:rPr lang="nl-BE" sz="1800" dirty="0">
                <a:latin typeface="Montserrat ExtraBold"/>
              </a:rPr>
              <a:t>hogere bandbreedtes, sneller, minder warmteproductie, verbruikt minder energie</a:t>
            </a:r>
          </a:p>
          <a:p>
            <a:endParaRPr lang="nl-BE" sz="1800" dirty="0">
              <a:latin typeface="Montserrat ExtraBold"/>
            </a:endParaRPr>
          </a:p>
          <a:p>
            <a:r>
              <a:rPr lang="nl-BE" sz="1800" dirty="0">
                <a:latin typeface="Montserrat ExtraBold"/>
              </a:rPr>
              <a:t>nog niet alle elektrische componenten kunnen omgezet worden naar optische componenten -&gt; tijdelijke tussenstap: hybride systemen</a:t>
            </a:r>
            <a:endParaRPr lang="nl-BE" sz="1800" dirty="0">
              <a:highlight>
                <a:srgbClr val="FFFF00"/>
              </a:highlight>
              <a:latin typeface="Montserrat ExtraBold"/>
            </a:endParaRPr>
          </a:p>
        </p:txBody>
      </p:sp>
      <p:sp>
        <p:nvSpPr>
          <p:cNvPr id="5" name="Tijdelijke aanduiding voor tekst 4">
            <a:extLst>
              <a:ext uri="{FF2B5EF4-FFF2-40B4-BE49-F238E27FC236}">
                <a16:creationId xmlns:a16="http://schemas.microsoft.com/office/drawing/2014/main" id="{A42EF5CF-6A32-124D-84FD-D5F763E41D86}"/>
              </a:ext>
            </a:extLst>
          </p:cNvPr>
          <p:cNvSpPr>
            <a:spLocks noGrp="1"/>
          </p:cNvSpPr>
          <p:nvPr>
            <p:ph type="body" sz="quarter" idx="15"/>
          </p:nvPr>
        </p:nvSpPr>
        <p:spPr/>
        <p:txBody>
          <a:bodyPr/>
          <a:lstStyle/>
          <a:p>
            <a:r>
              <a:rPr lang="nl-BE" dirty="0"/>
              <a:t>Inleiding.</a:t>
            </a:r>
          </a:p>
        </p:txBody>
      </p:sp>
      <p:sp>
        <p:nvSpPr>
          <p:cNvPr id="6" name="Tijdelijke aanduiding voor datum 5">
            <a:extLst>
              <a:ext uri="{FF2B5EF4-FFF2-40B4-BE49-F238E27FC236}">
                <a16:creationId xmlns:a16="http://schemas.microsoft.com/office/drawing/2014/main" id="{B4F1F380-C23C-0B41-A054-FB9CDD3C6B9A}"/>
              </a:ext>
            </a:extLst>
          </p:cNvPr>
          <p:cNvSpPr>
            <a:spLocks noGrp="1"/>
          </p:cNvSpPr>
          <p:nvPr>
            <p:ph type="dt" sz="half" idx="16"/>
          </p:nvPr>
        </p:nvSpPr>
        <p:spPr/>
        <p:txBody>
          <a:bodyPr/>
          <a:lstStyle/>
          <a:p>
            <a:fld id="{776429A4-E573-2C43-9E65-3C2553394D78}" type="datetime1">
              <a:rPr lang="nl-BE" smtClean="0"/>
              <a:t>25/09/2023</a:t>
            </a:fld>
            <a:endParaRPr lang="nl-BE"/>
          </a:p>
        </p:txBody>
      </p:sp>
      <p:sp>
        <p:nvSpPr>
          <p:cNvPr id="7" name="Tijdelijke aanduiding voor voettekst 6">
            <a:extLst>
              <a:ext uri="{FF2B5EF4-FFF2-40B4-BE49-F238E27FC236}">
                <a16:creationId xmlns:a16="http://schemas.microsoft.com/office/drawing/2014/main" id="{EA5D02C6-8A39-ED42-87DD-D2203A9B3DD1}"/>
              </a:ext>
            </a:extLst>
          </p:cNvPr>
          <p:cNvSpPr>
            <a:spLocks noGrp="1"/>
          </p:cNvSpPr>
          <p:nvPr>
            <p:ph type="ftr" sz="quarter" idx="17"/>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1181404-82D5-0C41-BBEA-0FD25C564225}"/>
              </a:ext>
            </a:extLst>
          </p:cNvPr>
          <p:cNvSpPr>
            <a:spLocks noGrp="1"/>
          </p:cNvSpPr>
          <p:nvPr>
            <p:ph type="sldNum" sz="quarter" idx="18"/>
          </p:nvPr>
        </p:nvSpPr>
        <p:spPr/>
        <p:txBody>
          <a:bodyPr/>
          <a:lstStyle/>
          <a:p>
            <a:fld id="{B0EEF914-8D73-5B41-B290-03D35A232D30}" type="slidenum">
              <a:rPr lang="nl-BE" smtClean="0"/>
              <a:t>16</a:t>
            </a:fld>
            <a:endParaRPr lang="nl-BE"/>
          </a:p>
        </p:txBody>
      </p:sp>
      <p:pic>
        <p:nvPicPr>
          <p:cNvPr id="7170" name="Picture 2">
            <a:extLst>
              <a:ext uri="{FF2B5EF4-FFF2-40B4-BE49-F238E27FC236}">
                <a16:creationId xmlns:a16="http://schemas.microsoft.com/office/drawing/2014/main" id="{6897504E-B233-5847-8551-BA82F016EB0C}"/>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459" r="8459"/>
          <a:stretch>
            <a:fillRect/>
          </a:stretch>
        </p:blipFill>
        <p:spPr bwMode="auto">
          <a:xfrm>
            <a:off x="5211793" y="1533197"/>
            <a:ext cx="3136869" cy="25206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Badge Tick1 met effen opvulling">
            <a:extLst>
              <a:ext uri="{FF2B5EF4-FFF2-40B4-BE49-F238E27FC236}">
                <a16:creationId xmlns:a16="http://schemas.microsoft.com/office/drawing/2014/main" id="{95B111F3-1464-7B4F-A6E6-ACF6896E5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922" y="2694287"/>
            <a:ext cx="360000" cy="360000"/>
          </a:xfrm>
          <a:prstGeom prst="rect">
            <a:avLst/>
          </a:prstGeom>
        </p:spPr>
      </p:pic>
      <p:pic>
        <p:nvPicPr>
          <p:cNvPr id="20" name="Graphic 19" descr="Badge Unfollow met effen opvulling">
            <a:extLst>
              <a:ext uri="{FF2B5EF4-FFF2-40B4-BE49-F238E27FC236}">
                <a16:creationId xmlns:a16="http://schemas.microsoft.com/office/drawing/2014/main" id="{3C1FDCDF-E60E-4D4A-A4CE-0E9F7C9111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922" y="3261166"/>
            <a:ext cx="360000" cy="360000"/>
          </a:xfrm>
          <a:prstGeom prst="rect">
            <a:avLst/>
          </a:prstGeom>
        </p:spPr>
      </p:pic>
    </p:spTree>
    <p:extLst>
      <p:ext uri="{BB962C8B-B14F-4D97-AF65-F5344CB8AC3E}">
        <p14:creationId xmlns:p14="http://schemas.microsoft.com/office/powerpoint/2010/main" val="244615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D48647-7678-9246-8176-ED06D38D0890}"/>
              </a:ext>
            </a:extLst>
          </p:cNvPr>
          <p:cNvSpPr>
            <a:spLocks noGrp="1"/>
          </p:cNvSpPr>
          <p:nvPr>
            <p:ph type="ctrTitle"/>
          </p:nvPr>
        </p:nvSpPr>
        <p:spPr>
          <a:xfrm>
            <a:off x="795338" y="741759"/>
            <a:ext cx="7720012" cy="1163241"/>
          </a:xfrm>
        </p:spPr>
        <p:txBody>
          <a:bodyPr/>
          <a:lstStyle/>
          <a:p>
            <a:r>
              <a:rPr lang="nl-BE" dirty="0"/>
              <a:t>1.6. Experimentele technologieën.</a:t>
            </a:r>
          </a:p>
        </p:txBody>
      </p:sp>
      <p:sp>
        <p:nvSpPr>
          <p:cNvPr id="4" name="Tijdelijke aanduiding voor tekst 3">
            <a:extLst>
              <a:ext uri="{FF2B5EF4-FFF2-40B4-BE49-F238E27FC236}">
                <a16:creationId xmlns:a16="http://schemas.microsoft.com/office/drawing/2014/main" id="{1C9650F8-3998-3348-BCE6-2BCFD58441B1}"/>
              </a:ext>
            </a:extLst>
          </p:cNvPr>
          <p:cNvSpPr>
            <a:spLocks noGrp="1"/>
          </p:cNvSpPr>
          <p:nvPr>
            <p:ph type="body" sz="quarter" idx="12"/>
          </p:nvPr>
        </p:nvSpPr>
        <p:spPr>
          <a:xfrm>
            <a:off x="795338" y="1531046"/>
            <a:ext cx="4114645" cy="2522793"/>
          </a:xfrm>
        </p:spPr>
        <p:txBody>
          <a:bodyPr vert="horz" lIns="91440" tIns="45720" rIns="91440" bIns="45720" rtlCol="0" anchor="t">
            <a:normAutofit fontScale="70000" lnSpcReduction="20000"/>
          </a:bodyPr>
          <a:lstStyle/>
          <a:p>
            <a:r>
              <a:rPr lang="nl-BE" sz="1800" dirty="0">
                <a:latin typeface="Montserrat ExtraBold"/>
              </a:rPr>
              <a:t>Kwantumtechnologie?</a:t>
            </a:r>
            <a:br>
              <a:rPr lang="nl-BE" sz="1800" dirty="0">
                <a:latin typeface="Montserrat ExtraBold"/>
              </a:rPr>
            </a:br>
            <a:br>
              <a:rPr lang="nl-BE" sz="1800" dirty="0">
                <a:latin typeface="Montserrat ExtraBold"/>
              </a:rPr>
            </a:br>
            <a:r>
              <a:rPr lang="nl-BE" sz="1400" dirty="0">
                <a:latin typeface="Montserrat ExtraBold"/>
              </a:rPr>
              <a:t>In plaats van elektronen worden kwantumdeeltjes ingezet om berekeningen uit te voeren. Het geheugen bestaat uit </a:t>
            </a:r>
            <a:r>
              <a:rPr lang="nl-BE" sz="1400" dirty="0" err="1">
                <a:latin typeface="Montserrat ExtraBold"/>
              </a:rPr>
              <a:t>qubits</a:t>
            </a:r>
            <a:r>
              <a:rPr lang="nl-BE" sz="1400" dirty="0">
                <a:latin typeface="Montserrat ExtraBold"/>
              </a:rPr>
              <a:t> waarbij elke </a:t>
            </a:r>
            <a:r>
              <a:rPr lang="nl-BE" sz="1400" dirty="0" err="1">
                <a:latin typeface="Montserrat ExtraBold"/>
              </a:rPr>
              <a:t>qubit</a:t>
            </a:r>
            <a:r>
              <a:rPr lang="nl-BE" sz="1400" dirty="0">
                <a:latin typeface="Montserrat ExtraBold"/>
              </a:rPr>
              <a:t> tegelijkertijd de waarden 0 én 1 heeft. Een </a:t>
            </a:r>
            <a:r>
              <a:rPr lang="nl-BE" sz="1400" dirty="0" err="1">
                <a:latin typeface="Montserrat ExtraBold"/>
              </a:rPr>
              <a:t>qubit</a:t>
            </a:r>
            <a:r>
              <a:rPr lang="nl-BE" sz="1400" dirty="0">
                <a:latin typeface="Montserrat ExtraBold"/>
              </a:rPr>
              <a:t> heeft bijgevolg de waarde van 2 bits. </a:t>
            </a:r>
          </a:p>
          <a:p>
            <a:endParaRPr lang="nl-BE" sz="1400" dirty="0">
              <a:latin typeface="Montserrat ExtraBold"/>
            </a:endParaRPr>
          </a:p>
          <a:p>
            <a:r>
              <a:rPr lang="nl-BE" sz="1400" dirty="0">
                <a:latin typeface="Montserrat ExtraBold"/>
              </a:rPr>
              <a:t>Berekeningen worden veel sneller uitgevoerd op grotere hoeveelheden data -&gt; kan ingezet worden voor wetenschappelijk onderzoek waarbij intensieve simulaties uitgevoerd moeten worden.</a:t>
            </a:r>
          </a:p>
          <a:p>
            <a:endParaRPr lang="nl-BE" sz="1400" dirty="0">
              <a:latin typeface="Montserrat ExtraBold"/>
            </a:endParaRPr>
          </a:p>
          <a:p>
            <a:r>
              <a:rPr lang="nl-BE" sz="1400" dirty="0">
                <a:latin typeface="Montserrat ExtraBold"/>
              </a:rPr>
              <a:t>Er is heel wat nodig (bv. extreme koeling) om een kwantumcomputer stabiel te houden en algoritmen moeten aangepast worden om parallel i.p.v. serieel uitgevoerd te kunnen worden.</a:t>
            </a:r>
          </a:p>
        </p:txBody>
      </p:sp>
      <p:sp>
        <p:nvSpPr>
          <p:cNvPr id="5" name="Tijdelijke aanduiding voor tekst 4">
            <a:extLst>
              <a:ext uri="{FF2B5EF4-FFF2-40B4-BE49-F238E27FC236}">
                <a16:creationId xmlns:a16="http://schemas.microsoft.com/office/drawing/2014/main" id="{A42EF5CF-6A32-124D-84FD-D5F763E41D86}"/>
              </a:ext>
            </a:extLst>
          </p:cNvPr>
          <p:cNvSpPr>
            <a:spLocks noGrp="1"/>
          </p:cNvSpPr>
          <p:nvPr>
            <p:ph type="body" sz="quarter" idx="15"/>
          </p:nvPr>
        </p:nvSpPr>
        <p:spPr/>
        <p:txBody>
          <a:bodyPr/>
          <a:lstStyle/>
          <a:p>
            <a:r>
              <a:rPr lang="nl-BE" dirty="0"/>
              <a:t>Inleiding.</a:t>
            </a:r>
          </a:p>
        </p:txBody>
      </p:sp>
      <p:sp>
        <p:nvSpPr>
          <p:cNvPr id="6" name="Tijdelijke aanduiding voor datum 5">
            <a:extLst>
              <a:ext uri="{FF2B5EF4-FFF2-40B4-BE49-F238E27FC236}">
                <a16:creationId xmlns:a16="http://schemas.microsoft.com/office/drawing/2014/main" id="{B4F1F380-C23C-0B41-A054-FB9CDD3C6B9A}"/>
              </a:ext>
            </a:extLst>
          </p:cNvPr>
          <p:cNvSpPr>
            <a:spLocks noGrp="1"/>
          </p:cNvSpPr>
          <p:nvPr>
            <p:ph type="dt" sz="half" idx="16"/>
          </p:nvPr>
        </p:nvSpPr>
        <p:spPr/>
        <p:txBody>
          <a:bodyPr/>
          <a:lstStyle/>
          <a:p>
            <a:fld id="{776429A4-E573-2C43-9E65-3C2553394D78}" type="datetime1">
              <a:rPr lang="nl-BE" smtClean="0"/>
              <a:t>25/09/2023</a:t>
            </a:fld>
            <a:endParaRPr lang="nl-BE"/>
          </a:p>
        </p:txBody>
      </p:sp>
      <p:sp>
        <p:nvSpPr>
          <p:cNvPr id="7" name="Tijdelijke aanduiding voor voettekst 6">
            <a:extLst>
              <a:ext uri="{FF2B5EF4-FFF2-40B4-BE49-F238E27FC236}">
                <a16:creationId xmlns:a16="http://schemas.microsoft.com/office/drawing/2014/main" id="{EA5D02C6-8A39-ED42-87DD-D2203A9B3DD1}"/>
              </a:ext>
            </a:extLst>
          </p:cNvPr>
          <p:cNvSpPr>
            <a:spLocks noGrp="1"/>
          </p:cNvSpPr>
          <p:nvPr>
            <p:ph type="ftr" sz="quarter" idx="17"/>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1181404-82D5-0C41-BBEA-0FD25C564225}"/>
              </a:ext>
            </a:extLst>
          </p:cNvPr>
          <p:cNvSpPr>
            <a:spLocks noGrp="1"/>
          </p:cNvSpPr>
          <p:nvPr>
            <p:ph type="sldNum" sz="quarter" idx="18"/>
          </p:nvPr>
        </p:nvSpPr>
        <p:spPr/>
        <p:txBody>
          <a:bodyPr/>
          <a:lstStyle/>
          <a:p>
            <a:fld id="{B0EEF914-8D73-5B41-B290-03D35A232D30}" type="slidenum">
              <a:rPr lang="nl-BE" smtClean="0"/>
              <a:t>17</a:t>
            </a:fld>
            <a:endParaRPr lang="nl-BE"/>
          </a:p>
        </p:txBody>
      </p:sp>
      <p:pic>
        <p:nvPicPr>
          <p:cNvPr id="8198" name="Picture 6">
            <a:extLst>
              <a:ext uri="{FF2B5EF4-FFF2-40B4-BE49-F238E27FC236}">
                <a16:creationId xmlns:a16="http://schemas.microsoft.com/office/drawing/2014/main" id="{E799331D-1CDF-4F42-8978-DD94CF09AF8B}"/>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666" r="8666"/>
          <a:stretch>
            <a:fillRect/>
          </a:stretch>
        </p:blipFill>
        <p:spPr bwMode="auto">
          <a:xfrm>
            <a:off x="5208349" y="1528944"/>
            <a:ext cx="3140313" cy="252489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dge Tick1 met effen opvulling">
            <a:extLst>
              <a:ext uri="{FF2B5EF4-FFF2-40B4-BE49-F238E27FC236}">
                <a16:creationId xmlns:a16="http://schemas.microsoft.com/office/drawing/2014/main" id="{027189AF-386F-384C-8833-50D8129D8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922" y="2619419"/>
            <a:ext cx="360000" cy="360000"/>
          </a:xfrm>
          <a:prstGeom prst="rect">
            <a:avLst/>
          </a:prstGeom>
        </p:spPr>
      </p:pic>
      <p:pic>
        <p:nvPicPr>
          <p:cNvPr id="10" name="Graphic 9" descr="Badge Unfollow met effen opvulling">
            <a:extLst>
              <a:ext uri="{FF2B5EF4-FFF2-40B4-BE49-F238E27FC236}">
                <a16:creationId xmlns:a16="http://schemas.microsoft.com/office/drawing/2014/main" id="{3C647FE8-319D-9D4D-9C8E-EDDBA5720A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922" y="3290580"/>
            <a:ext cx="360000" cy="360000"/>
          </a:xfrm>
          <a:prstGeom prst="rect">
            <a:avLst/>
          </a:prstGeom>
        </p:spPr>
      </p:pic>
    </p:spTree>
    <p:extLst>
      <p:ext uri="{BB962C8B-B14F-4D97-AF65-F5344CB8AC3E}">
        <p14:creationId xmlns:p14="http://schemas.microsoft.com/office/powerpoint/2010/main" val="270033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53" r="6358"/>
          <a:stretch/>
        </p:blipFill>
        <p:spPr>
          <a:xfrm>
            <a:off x="7471" y="0"/>
            <a:ext cx="6618881" cy="5143500"/>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21" name="Title 1"/>
          <p:cNvSpPr>
            <a:spLocks noGrp="1"/>
          </p:cNvSpPr>
          <p:nvPr>
            <p:ph type="ctrTitle"/>
          </p:nvPr>
        </p:nvSpPr>
        <p:spPr>
          <a:xfrm>
            <a:off x="685800" y="1726408"/>
            <a:ext cx="7772400" cy="845342"/>
          </a:xfrm>
        </p:spPr>
        <p:txBody>
          <a:bodyPr/>
          <a:lstStyle/>
          <a:p>
            <a:r>
              <a:rPr lang="nl-BE" dirty="0"/>
              <a:t>Computer Systems.</a:t>
            </a:r>
          </a:p>
        </p:txBody>
      </p:sp>
      <p:sp>
        <p:nvSpPr>
          <p:cNvPr id="22" name="Subtitle 2"/>
          <p:cNvSpPr>
            <a:spLocks noGrp="1"/>
          </p:cNvSpPr>
          <p:nvPr>
            <p:ph type="subTitle" idx="1"/>
          </p:nvPr>
        </p:nvSpPr>
        <p:spPr>
          <a:xfrm>
            <a:off x="685800" y="2571750"/>
            <a:ext cx="7772400" cy="758328"/>
          </a:xfrm>
        </p:spPr>
        <p:txBody>
          <a:bodyPr vert="horz" lIns="91440" tIns="45720" rIns="91440" bIns="45720" rtlCol="0" anchor="t">
            <a:normAutofit/>
          </a:bodyPr>
          <a:lstStyle/>
          <a:p>
            <a:r>
              <a:rPr lang="nl-BE" dirty="0">
                <a:latin typeface="Montserrat SemiBold"/>
              </a:rPr>
              <a:t>Academiejaar 2023 - 2024</a:t>
            </a:r>
          </a:p>
        </p:txBody>
      </p:sp>
      <p:sp>
        <p:nvSpPr>
          <p:cNvPr id="2" name="Tekstvak 1">
            <a:extLst>
              <a:ext uri="{FF2B5EF4-FFF2-40B4-BE49-F238E27FC236}">
                <a16:creationId xmlns:a16="http://schemas.microsoft.com/office/drawing/2014/main" id="{0C0367EA-5A1E-634A-9379-C63AF2F15746}"/>
              </a:ext>
            </a:extLst>
          </p:cNvPr>
          <p:cNvSpPr txBox="1"/>
          <p:nvPr/>
        </p:nvSpPr>
        <p:spPr>
          <a:xfrm>
            <a:off x="5237068" y="3326088"/>
            <a:ext cx="2398926" cy="1477328"/>
          </a:xfrm>
          <a:prstGeom prst="rect">
            <a:avLst/>
          </a:prstGeom>
          <a:noFill/>
        </p:spPr>
        <p:txBody>
          <a:bodyPr wrap="none" lIns="91440" tIns="45720" rIns="91440" bIns="45720" rtlCol="0" anchor="t">
            <a:spAutoFit/>
          </a:bodyPr>
          <a:lstStyle/>
          <a:p>
            <a:pPr algn="r"/>
            <a:r>
              <a:rPr lang="nl-BE" dirty="0">
                <a:solidFill>
                  <a:srgbClr val="F6F6F6"/>
                </a:solidFill>
              </a:rPr>
              <a:t>Nathalie Declercq</a:t>
            </a:r>
          </a:p>
          <a:p>
            <a:pPr algn="r"/>
            <a:r>
              <a:rPr lang="nl-BE" dirty="0">
                <a:solidFill>
                  <a:srgbClr val="F6F6F6"/>
                </a:solidFill>
              </a:rPr>
              <a:t>Karine Van </a:t>
            </a:r>
            <a:r>
              <a:rPr lang="nl-BE" dirty="0" err="1">
                <a:solidFill>
                  <a:srgbClr val="F6F6F6"/>
                </a:solidFill>
              </a:rPr>
              <a:t>Driessche</a:t>
            </a:r>
            <a:endParaRPr lang="nl-BE" dirty="0">
              <a:solidFill>
                <a:srgbClr val="F6F6F6"/>
              </a:solidFill>
            </a:endParaRPr>
          </a:p>
          <a:p>
            <a:pPr algn="r"/>
            <a:r>
              <a:rPr lang="nl-BE" dirty="0">
                <a:solidFill>
                  <a:srgbClr val="F6F6F6"/>
                </a:solidFill>
              </a:rPr>
              <a:t>Steven Van Impe</a:t>
            </a:r>
          </a:p>
          <a:p>
            <a:pPr algn="r"/>
            <a:r>
              <a:rPr lang="nl-BE" dirty="0">
                <a:solidFill>
                  <a:srgbClr val="F6F6F6"/>
                </a:solidFill>
                <a:cs typeface="Arial"/>
              </a:rPr>
              <a:t>Thomas </a:t>
            </a:r>
            <a:r>
              <a:rPr lang="nl-BE" dirty="0" err="1">
                <a:solidFill>
                  <a:srgbClr val="F6F6F6"/>
                </a:solidFill>
                <a:cs typeface="Arial"/>
              </a:rPr>
              <a:t>Clauwaert</a:t>
            </a:r>
            <a:endParaRPr lang="nl-BE" dirty="0">
              <a:solidFill>
                <a:srgbClr val="F6F6F6"/>
              </a:solidFill>
              <a:cs typeface="Arial"/>
            </a:endParaRPr>
          </a:p>
          <a:p>
            <a:pPr algn="r"/>
            <a:r>
              <a:rPr lang="nl-BE" dirty="0">
                <a:solidFill>
                  <a:srgbClr val="F6F6F6"/>
                </a:solidFill>
                <a:cs typeface="Arial"/>
              </a:rPr>
              <a:t>Pieter De </a:t>
            </a:r>
            <a:r>
              <a:rPr lang="nl-BE" dirty="0" err="1">
                <a:solidFill>
                  <a:srgbClr val="F6F6F6"/>
                </a:solidFill>
                <a:cs typeface="Arial"/>
              </a:rPr>
              <a:t>Bodt</a:t>
            </a:r>
          </a:p>
        </p:txBody>
      </p:sp>
    </p:spTree>
    <p:extLst>
      <p:ext uri="{BB962C8B-B14F-4D97-AF65-F5344CB8AC3E}">
        <p14:creationId xmlns:p14="http://schemas.microsoft.com/office/powerpoint/2010/main" val="91580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9C55C5-2506-674D-9F83-38D38EE4C154}"/>
              </a:ext>
            </a:extLst>
          </p:cNvPr>
          <p:cNvSpPr>
            <a:spLocks noGrp="1"/>
          </p:cNvSpPr>
          <p:nvPr>
            <p:ph type="ctrTitle"/>
          </p:nvPr>
        </p:nvSpPr>
        <p:spPr/>
        <p:txBody>
          <a:bodyPr/>
          <a:lstStyle/>
          <a:p>
            <a:r>
              <a:rPr lang="nl-BE" dirty="0"/>
              <a:t>Situering.</a:t>
            </a:r>
          </a:p>
        </p:txBody>
      </p:sp>
    </p:spTree>
    <p:extLst>
      <p:ext uri="{BB962C8B-B14F-4D97-AF65-F5344CB8AC3E}">
        <p14:creationId xmlns:p14="http://schemas.microsoft.com/office/powerpoint/2010/main" val="90285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4D2F8A-8B74-BA4F-8CCE-3748EFC050E1}"/>
              </a:ext>
            </a:extLst>
          </p:cNvPr>
          <p:cNvSpPr>
            <a:spLocks noGrp="1"/>
          </p:cNvSpPr>
          <p:nvPr>
            <p:ph idx="1"/>
          </p:nvPr>
        </p:nvSpPr>
        <p:spPr>
          <a:xfrm>
            <a:off x="795338" y="1492012"/>
            <a:ext cx="8229600" cy="3454741"/>
          </a:xfrm>
        </p:spPr>
        <p:txBody>
          <a:bodyPr vert="horz" lIns="91440" tIns="45720" rIns="91440" bIns="45720" rtlCol="0" anchor="t">
            <a:noAutofit/>
          </a:bodyPr>
          <a:lstStyle/>
          <a:p>
            <a:pPr fontAlgn="base"/>
            <a:r>
              <a:rPr lang="en-US" sz="1400" b="0" dirty="0">
                <a:latin typeface="Montserrat SemiBold"/>
              </a:rPr>
              <a:t>De </a:t>
            </a:r>
            <a:r>
              <a:rPr lang="en-US" sz="1400" b="0" dirty="0" err="1">
                <a:latin typeface="Montserrat SemiBold"/>
              </a:rPr>
              <a:t>totale</a:t>
            </a:r>
            <a:r>
              <a:rPr lang="en-US" sz="1400" b="0" dirty="0">
                <a:latin typeface="Montserrat SemiBold"/>
              </a:rPr>
              <a:t> </a:t>
            </a:r>
            <a:r>
              <a:rPr lang="en-US" sz="1400" b="0" dirty="0" err="1">
                <a:latin typeface="Montserrat SemiBold"/>
              </a:rPr>
              <a:t>studietijd</a:t>
            </a:r>
            <a:r>
              <a:rPr lang="en-US" sz="1400" b="0" dirty="0">
                <a:latin typeface="Montserrat SemiBold"/>
              </a:rPr>
              <a:t> </a:t>
            </a:r>
            <a:r>
              <a:rPr lang="en-US" sz="1400" b="0" dirty="0" err="1">
                <a:latin typeface="Montserrat SemiBold"/>
              </a:rPr>
              <a:t>voor</a:t>
            </a:r>
            <a:r>
              <a:rPr lang="en-US" sz="1400" b="0" dirty="0">
                <a:latin typeface="Montserrat SemiBold"/>
              </a:rPr>
              <a:t> Computer Systems is 100 </a:t>
            </a:r>
            <a:r>
              <a:rPr lang="en-US" sz="1400" b="0" dirty="0" err="1">
                <a:latin typeface="Montserrat SemiBold"/>
              </a:rPr>
              <a:t>uren</a:t>
            </a:r>
            <a:r>
              <a:rPr lang="en-US" sz="1400" b="0" dirty="0">
                <a:latin typeface="Montserrat SemiBold"/>
              </a:rPr>
              <a:t> en </a:t>
            </a:r>
            <a:r>
              <a:rPr lang="en-US" sz="1400" b="0" dirty="0" err="1">
                <a:latin typeface="Montserrat SemiBold"/>
              </a:rPr>
              <a:t>omvat</a:t>
            </a:r>
            <a:r>
              <a:rPr lang="en-US" sz="1400" b="0" dirty="0">
                <a:latin typeface="Montserrat SemiBold"/>
              </a:rPr>
              <a:t>:​</a:t>
            </a:r>
          </a:p>
          <a:p>
            <a:pPr lvl="1" fontAlgn="base"/>
            <a:r>
              <a:rPr lang="en-US" sz="1200" b="0" dirty="0"/>
              <a:t>3u/week </a:t>
            </a:r>
            <a:r>
              <a:rPr lang="en-US" sz="1200" b="0" dirty="0" err="1"/>
              <a:t>hoorcollege</a:t>
            </a:r>
            <a:r>
              <a:rPr lang="en-US" sz="1200" b="0" dirty="0"/>
              <a:t>​</a:t>
            </a:r>
          </a:p>
          <a:p>
            <a:pPr lvl="1" fontAlgn="base"/>
            <a:r>
              <a:rPr lang="en-US" sz="1200" b="0" dirty="0" err="1"/>
              <a:t>Zelfstudie</a:t>
            </a:r>
            <a:r>
              <a:rPr lang="en-US" sz="1200" b="0" dirty="0"/>
              <a:t>​</a:t>
            </a:r>
          </a:p>
          <a:p>
            <a:pPr fontAlgn="base"/>
            <a:endParaRPr lang="en-US" sz="1400" b="0" dirty="0"/>
          </a:p>
          <a:p>
            <a:pPr fontAlgn="base"/>
            <a:r>
              <a:rPr lang="en-US" sz="1400" b="0" dirty="0" err="1"/>
              <a:t>Lesmateriaal</a:t>
            </a:r>
            <a:r>
              <a:rPr lang="en-US" sz="1400" b="0" dirty="0"/>
              <a:t>​</a:t>
            </a:r>
          </a:p>
          <a:p>
            <a:pPr lvl="1" fontAlgn="base"/>
            <a:r>
              <a:rPr lang="en-US" sz="1200" b="0" dirty="0"/>
              <a:t>Slides via </a:t>
            </a:r>
            <a:r>
              <a:rPr lang="en-US" sz="1200" b="0" dirty="0" err="1"/>
              <a:t>Chamilo</a:t>
            </a:r>
            <a:r>
              <a:rPr lang="en-US" sz="1200" b="0" dirty="0"/>
              <a:t>​</a:t>
            </a:r>
          </a:p>
          <a:p>
            <a:pPr lvl="1" fontAlgn="base"/>
            <a:r>
              <a:rPr lang="en-US" sz="1200" b="0" dirty="0" err="1"/>
              <a:t>Lesopnames</a:t>
            </a:r>
            <a:r>
              <a:rPr lang="en-US" sz="1200" b="0" dirty="0"/>
              <a:t> ​</a:t>
            </a:r>
          </a:p>
          <a:p>
            <a:pPr lvl="1" fontAlgn="base"/>
            <a:r>
              <a:rPr lang="en-US" sz="1200" b="0" dirty="0">
                <a:latin typeface="Montserrat SemiBold"/>
              </a:rPr>
              <a:t>Online cursus “TIN 1 Linux </a:t>
            </a:r>
            <a:r>
              <a:rPr lang="en-US" sz="1200" b="0">
                <a:latin typeface="Montserrat SemiBold"/>
              </a:rPr>
              <a:t>Essentials 2223” </a:t>
            </a:r>
            <a:r>
              <a:rPr lang="en-US" sz="1200" b="0" dirty="0">
                <a:latin typeface="Montserrat SemiBold"/>
              </a:rPr>
              <a:t>via </a:t>
            </a:r>
            <a:r>
              <a:rPr lang="en-US" sz="1200" b="0" dirty="0">
                <a:latin typeface="Montserrat SemiBold"/>
                <a:hlinkClick r:id="rId3"/>
              </a:rPr>
              <a:t>https://www.netacad.com/</a:t>
            </a:r>
            <a:endParaRPr lang="en-US" sz="1200" b="0" dirty="0">
              <a:latin typeface="Montserrat SemiBold"/>
            </a:endParaRPr>
          </a:p>
          <a:p>
            <a:pPr fontAlgn="base"/>
            <a:endParaRPr lang="en-US" sz="1400" b="0" dirty="0"/>
          </a:p>
          <a:p>
            <a:pPr fontAlgn="base"/>
            <a:r>
              <a:rPr lang="en-US" sz="1400" b="0" dirty="0" err="1"/>
              <a:t>Evaluatie</a:t>
            </a:r>
            <a:r>
              <a:rPr lang="en-US" sz="1400" b="0" dirty="0"/>
              <a:t>​</a:t>
            </a:r>
          </a:p>
          <a:p>
            <a:pPr lvl="1" fontAlgn="base"/>
            <a:r>
              <a:rPr lang="en-US" sz="1200" dirty="0"/>
              <a:t>1</a:t>
            </a:r>
            <a:r>
              <a:rPr lang="en-US" sz="1400" baseline="30000" dirty="0"/>
              <a:t>ste</a:t>
            </a:r>
            <a:r>
              <a:rPr lang="en-US" sz="1200" dirty="0"/>
              <a:t> </a:t>
            </a:r>
            <a:r>
              <a:rPr lang="en-US" sz="1200" dirty="0" err="1"/>
              <a:t>examenperiode</a:t>
            </a:r>
            <a:r>
              <a:rPr lang="en-US" sz="1200" dirty="0"/>
              <a:t>: </a:t>
            </a:r>
            <a:r>
              <a:rPr lang="en-US" sz="1200" b="0" dirty="0"/>
              <a:t>100% </a:t>
            </a:r>
            <a:r>
              <a:rPr lang="en-US" sz="1200" b="0" dirty="0" err="1"/>
              <a:t>gesloten</a:t>
            </a:r>
            <a:r>
              <a:rPr lang="en-US" sz="1200" b="0" dirty="0"/>
              <a:t> </a:t>
            </a:r>
            <a:r>
              <a:rPr lang="en-US" sz="1200" b="0" dirty="0" err="1"/>
              <a:t>boek</a:t>
            </a:r>
            <a:r>
              <a:rPr lang="en-US" sz="1200" b="0" dirty="0"/>
              <a:t> examen </a:t>
            </a:r>
            <a:r>
              <a:rPr lang="en-US" sz="1200" b="0" dirty="0" err="1"/>
              <a:t>zonder</a:t>
            </a:r>
            <a:r>
              <a:rPr lang="en-US" sz="1200" b="0" dirty="0"/>
              <a:t> </a:t>
            </a:r>
            <a:r>
              <a:rPr lang="en-US" sz="1200" b="0" dirty="0" err="1"/>
              <a:t>hulpmiddelen</a:t>
            </a:r>
            <a:r>
              <a:rPr lang="en-US" sz="1200" b="0" dirty="0"/>
              <a:t>​</a:t>
            </a:r>
          </a:p>
          <a:p>
            <a:pPr lvl="1" fontAlgn="base"/>
            <a:r>
              <a:rPr lang="en-US" sz="1200" dirty="0">
                <a:latin typeface="Montserrat SemiBold"/>
              </a:rPr>
              <a:t>3</a:t>
            </a:r>
            <a:r>
              <a:rPr lang="en-US" sz="1200" baseline="30000" dirty="0">
                <a:latin typeface="Montserrat SemiBold"/>
              </a:rPr>
              <a:t>de</a:t>
            </a:r>
            <a:r>
              <a:rPr lang="en-US" sz="1200" dirty="0">
                <a:latin typeface="Montserrat SemiBold"/>
              </a:rPr>
              <a:t> </a:t>
            </a:r>
            <a:r>
              <a:rPr lang="en-US" sz="1200" dirty="0" err="1">
                <a:latin typeface="Montserrat SemiBold"/>
              </a:rPr>
              <a:t>examenperiode</a:t>
            </a:r>
            <a:r>
              <a:rPr lang="en-US" sz="1200" dirty="0">
                <a:latin typeface="Montserrat SemiBold"/>
              </a:rPr>
              <a:t> : </a:t>
            </a:r>
            <a:r>
              <a:rPr lang="nl-BE" sz="1200" b="0" dirty="0">
                <a:latin typeface="Montserrat SemiBold"/>
              </a:rPr>
              <a:t>100% gesloten boek examen zonder hulpmiddelen</a:t>
            </a:r>
            <a:r>
              <a:rPr lang="en-US" sz="1200" b="0" dirty="0">
                <a:latin typeface="Montserrat SemiBold"/>
              </a:rPr>
              <a:t>​</a:t>
            </a:r>
          </a:p>
        </p:txBody>
      </p:sp>
      <p:sp>
        <p:nvSpPr>
          <p:cNvPr id="3" name="Titel 2">
            <a:extLst>
              <a:ext uri="{FF2B5EF4-FFF2-40B4-BE49-F238E27FC236}">
                <a16:creationId xmlns:a16="http://schemas.microsoft.com/office/drawing/2014/main" id="{9DABA511-849C-4D4F-9035-A8C9E57D5580}"/>
              </a:ext>
            </a:extLst>
          </p:cNvPr>
          <p:cNvSpPr>
            <a:spLocks noGrp="1"/>
          </p:cNvSpPr>
          <p:nvPr>
            <p:ph type="ctrTitle"/>
          </p:nvPr>
        </p:nvSpPr>
        <p:spPr>
          <a:xfrm>
            <a:off x="795338" y="507962"/>
            <a:ext cx="6334442" cy="613093"/>
          </a:xfrm>
        </p:spPr>
        <p:txBody>
          <a:bodyPr/>
          <a:lstStyle/>
          <a:p>
            <a:pPr fontAlgn="base"/>
            <a:r>
              <a:rPr lang="nl-BE" b="1" dirty="0"/>
              <a:t>Samenvatting studiefiche.</a:t>
            </a:r>
            <a:r>
              <a:rPr lang="nl-NL" dirty="0"/>
              <a:t>​</a:t>
            </a:r>
            <a:br>
              <a:rPr lang="nl-NL" dirty="0"/>
            </a:br>
            <a:r>
              <a:rPr lang="nl-NL" dirty="0"/>
              <a:t>​</a:t>
            </a:r>
            <a:br>
              <a:rPr lang="nl-NL" dirty="0"/>
            </a:br>
            <a:endParaRPr lang="nl-BE" dirty="0"/>
          </a:p>
        </p:txBody>
      </p:sp>
      <p:sp>
        <p:nvSpPr>
          <p:cNvPr id="4" name="Tijdelijke aanduiding voor tekst 3">
            <a:extLst>
              <a:ext uri="{FF2B5EF4-FFF2-40B4-BE49-F238E27FC236}">
                <a16:creationId xmlns:a16="http://schemas.microsoft.com/office/drawing/2014/main" id="{77737C6B-3005-6042-AA84-F6726BC20E29}"/>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B24E7402-FA4C-3942-84D9-FCC32926920B}"/>
              </a:ext>
            </a:extLst>
          </p:cNvPr>
          <p:cNvSpPr>
            <a:spLocks noGrp="1"/>
          </p:cNvSpPr>
          <p:nvPr>
            <p:ph type="dt" sz="half" idx="13"/>
          </p:nvPr>
        </p:nvSpPr>
        <p:spPr/>
        <p:txBody>
          <a:bodyPr/>
          <a:lstStyle/>
          <a:p>
            <a:fld id="{AD72583C-F7DF-CE4E-83D0-072B2909F330}" type="datetime1">
              <a:rPr lang="nl-BE" smtClean="0"/>
              <a:t>25/09/2023</a:t>
            </a:fld>
            <a:endParaRPr lang="nl-BE"/>
          </a:p>
        </p:txBody>
      </p:sp>
      <p:sp>
        <p:nvSpPr>
          <p:cNvPr id="6" name="Tijdelijke aanduiding voor voettekst 5">
            <a:extLst>
              <a:ext uri="{FF2B5EF4-FFF2-40B4-BE49-F238E27FC236}">
                <a16:creationId xmlns:a16="http://schemas.microsoft.com/office/drawing/2014/main" id="{7E230D73-B258-A048-8F3C-AD065C376D37}"/>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61997575-A957-EB43-A453-D59F01B6B754}"/>
              </a:ext>
            </a:extLst>
          </p:cNvPr>
          <p:cNvSpPr>
            <a:spLocks noGrp="1"/>
          </p:cNvSpPr>
          <p:nvPr>
            <p:ph type="sldNum" sz="quarter" idx="15"/>
          </p:nvPr>
        </p:nvSpPr>
        <p:spPr/>
        <p:txBody>
          <a:bodyPr/>
          <a:lstStyle/>
          <a:p>
            <a:fld id="{B0EEF914-8D73-5B41-B290-03D35A232D30}" type="slidenum">
              <a:rPr lang="nl-BE" smtClean="0"/>
              <a:t>4</a:t>
            </a:fld>
            <a:endParaRPr lang="nl-BE" dirty="0"/>
          </a:p>
        </p:txBody>
      </p:sp>
    </p:spTree>
    <p:extLst>
      <p:ext uri="{BB962C8B-B14F-4D97-AF65-F5344CB8AC3E}">
        <p14:creationId xmlns:p14="http://schemas.microsoft.com/office/powerpoint/2010/main" val="363893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E03EB5-7A29-8741-9296-7818D462BEC1}"/>
              </a:ext>
            </a:extLst>
          </p:cNvPr>
          <p:cNvSpPr>
            <a:spLocks noGrp="1"/>
          </p:cNvSpPr>
          <p:nvPr>
            <p:ph idx="1"/>
          </p:nvPr>
        </p:nvSpPr>
        <p:spPr/>
        <p:txBody>
          <a:bodyPr>
            <a:normAutofit fontScale="62500" lnSpcReduction="20000"/>
          </a:bodyPr>
          <a:lstStyle/>
          <a:p>
            <a:pPr fontAlgn="base"/>
            <a:r>
              <a:rPr lang="nl-BE" b="0" dirty="0"/>
              <a:t>Kan de werking van verschillende gangbare soorten computers</a:t>
            </a:r>
            <a:r>
              <a:rPr lang="nl-NL" b="0" dirty="0"/>
              <a:t>​</a:t>
            </a:r>
            <a:br>
              <a:rPr lang="nl-NL" b="0" dirty="0"/>
            </a:br>
            <a:r>
              <a:rPr lang="nl-BE" b="0" dirty="0"/>
              <a:t>en de belangrijkste hardwarecomponenten toelichten.</a:t>
            </a:r>
            <a:r>
              <a:rPr lang="nl-NL" b="0" dirty="0"/>
              <a:t>​</a:t>
            </a:r>
          </a:p>
          <a:p>
            <a:pPr fontAlgn="base"/>
            <a:endParaRPr lang="nl-NL" b="0" dirty="0"/>
          </a:p>
          <a:p>
            <a:pPr fontAlgn="base"/>
            <a:r>
              <a:rPr lang="nl-BE" b="0" dirty="0"/>
              <a:t>Kan de belangrijkste ontwikkelingen binnen de hardware en microprocessor technologieën toelichten.</a:t>
            </a:r>
            <a:r>
              <a:rPr lang="nl-NL" b="0" dirty="0"/>
              <a:t>​</a:t>
            </a:r>
          </a:p>
          <a:p>
            <a:pPr fontAlgn="base"/>
            <a:endParaRPr lang="nl-NL" b="0" dirty="0"/>
          </a:p>
          <a:p>
            <a:pPr fontAlgn="base"/>
            <a:r>
              <a:rPr lang="nl-BE" b="0" dirty="0"/>
              <a:t>Kan de Linux Bash-shell gebruiken voor eenvoudige taken.</a:t>
            </a:r>
            <a:r>
              <a:rPr lang="en-US" b="0" dirty="0"/>
              <a:t>​</a:t>
            </a:r>
          </a:p>
        </p:txBody>
      </p:sp>
      <p:sp>
        <p:nvSpPr>
          <p:cNvPr id="3" name="Titel 2">
            <a:extLst>
              <a:ext uri="{FF2B5EF4-FFF2-40B4-BE49-F238E27FC236}">
                <a16:creationId xmlns:a16="http://schemas.microsoft.com/office/drawing/2014/main" id="{0714953D-1953-A340-BBC1-322CF98D1B2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C8A8EBCF-E57D-F148-A688-CAB8D3EB22C0}"/>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71CDFC1A-1D9D-8241-B4E1-F8C40B38085D}"/>
              </a:ext>
            </a:extLst>
          </p:cNvPr>
          <p:cNvSpPr>
            <a:spLocks noGrp="1"/>
          </p:cNvSpPr>
          <p:nvPr>
            <p:ph type="dt" sz="half" idx="13"/>
          </p:nvPr>
        </p:nvSpPr>
        <p:spPr/>
        <p:txBody>
          <a:bodyPr/>
          <a:lstStyle/>
          <a:p>
            <a:fld id="{D1AF5406-F1C2-DF47-921D-CE167CEFCF8B}" type="datetime1">
              <a:rPr lang="nl-BE" smtClean="0"/>
              <a:t>25/09/2023</a:t>
            </a:fld>
            <a:endParaRPr lang="nl-BE"/>
          </a:p>
        </p:txBody>
      </p:sp>
      <p:sp>
        <p:nvSpPr>
          <p:cNvPr id="6" name="Tijdelijke aanduiding voor voettekst 5">
            <a:extLst>
              <a:ext uri="{FF2B5EF4-FFF2-40B4-BE49-F238E27FC236}">
                <a16:creationId xmlns:a16="http://schemas.microsoft.com/office/drawing/2014/main" id="{8BF26DA1-9CCE-4A4E-A79B-AC7EDD88C807}"/>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17B0C08-2775-A447-9A8C-E5C5FEB12072}"/>
              </a:ext>
            </a:extLst>
          </p:cNvPr>
          <p:cNvSpPr>
            <a:spLocks noGrp="1"/>
          </p:cNvSpPr>
          <p:nvPr>
            <p:ph type="sldNum" sz="quarter" idx="15"/>
          </p:nvPr>
        </p:nvSpPr>
        <p:spPr/>
        <p:txBody>
          <a:bodyPr/>
          <a:lstStyle/>
          <a:p>
            <a:fld id="{B0EEF914-8D73-5B41-B290-03D35A232D30}" type="slidenum">
              <a:rPr lang="nl-BE" smtClean="0"/>
              <a:t>5</a:t>
            </a:fld>
            <a:endParaRPr lang="nl-BE"/>
          </a:p>
        </p:txBody>
      </p:sp>
    </p:spTree>
    <p:extLst>
      <p:ext uri="{BB962C8B-B14F-4D97-AF65-F5344CB8AC3E}">
        <p14:creationId xmlns:p14="http://schemas.microsoft.com/office/powerpoint/2010/main" val="313791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F582ADE-AE27-9B4F-962C-F6C54DDE4BF8}"/>
              </a:ext>
            </a:extLst>
          </p:cNvPr>
          <p:cNvSpPr>
            <a:spLocks noGrp="1"/>
          </p:cNvSpPr>
          <p:nvPr>
            <p:ph idx="1"/>
          </p:nvPr>
        </p:nvSpPr>
        <p:spPr/>
        <p:txBody>
          <a:bodyPr>
            <a:normAutofit fontScale="92500"/>
          </a:bodyPr>
          <a:lstStyle/>
          <a:p>
            <a:pPr fontAlgn="base"/>
            <a:r>
              <a:rPr lang="nl-NL" dirty="0"/>
              <a:t>Hoofdstuk 1: Inleiding.</a:t>
            </a:r>
            <a:r>
              <a:rPr lang="en-US" b="0" dirty="0"/>
              <a:t>​</a:t>
            </a:r>
          </a:p>
          <a:p>
            <a:pPr fontAlgn="base"/>
            <a:r>
              <a:rPr lang="nl-NL" dirty="0"/>
              <a:t>Hoofdstuk 2: Besturingssystemen. </a:t>
            </a:r>
            <a:r>
              <a:rPr lang="en-US" b="0" dirty="0"/>
              <a:t>​</a:t>
            </a:r>
          </a:p>
          <a:p>
            <a:pPr fontAlgn="base"/>
            <a:r>
              <a:rPr lang="nl-NL" dirty="0"/>
              <a:t>Hoofdstuk 3: Basiskennis Linux.</a:t>
            </a:r>
            <a:r>
              <a:rPr lang="en-US" b="0" dirty="0"/>
              <a:t>​</a:t>
            </a:r>
          </a:p>
          <a:p>
            <a:pPr fontAlgn="base"/>
            <a:r>
              <a:rPr lang="nl-NL" dirty="0"/>
              <a:t>Hoofdstuk 4: Logische schakelingen.</a:t>
            </a:r>
            <a:r>
              <a:rPr lang="en-US" b="0" dirty="0"/>
              <a:t>​</a:t>
            </a:r>
          </a:p>
          <a:p>
            <a:pPr fontAlgn="base"/>
            <a:r>
              <a:rPr lang="nl-NL" dirty="0"/>
              <a:t>Hoofdstuk 5: Interne computeronderdelen.</a:t>
            </a:r>
            <a:endParaRPr lang="nl-NL" b="0" dirty="0"/>
          </a:p>
        </p:txBody>
      </p:sp>
      <p:sp>
        <p:nvSpPr>
          <p:cNvPr id="3" name="Titel 2">
            <a:extLst>
              <a:ext uri="{FF2B5EF4-FFF2-40B4-BE49-F238E27FC236}">
                <a16:creationId xmlns:a16="http://schemas.microsoft.com/office/drawing/2014/main" id="{84C81895-59F7-2E47-83C8-97D6742CA7A9}"/>
              </a:ext>
            </a:extLst>
          </p:cNvPr>
          <p:cNvSpPr>
            <a:spLocks noGrp="1"/>
          </p:cNvSpPr>
          <p:nvPr>
            <p:ph type="ctrTitle"/>
          </p:nvPr>
        </p:nvSpPr>
        <p:spPr/>
        <p:txBody>
          <a:bodyPr/>
          <a:lstStyle/>
          <a:p>
            <a:r>
              <a:rPr lang="nl-BE" dirty="0"/>
              <a:t>Overzicht.</a:t>
            </a:r>
          </a:p>
        </p:txBody>
      </p:sp>
      <p:sp>
        <p:nvSpPr>
          <p:cNvPr id="4" name="Tijdelijke aanduiding voor tekst 3">
            <a:extLst>
              <a:ext uri="{FF2B5EF4-FFF2-40B4-BE49-F238E27FC236}">
                <a16:creationId xmlns:a16="http://schemas.microsoft.com/office/drawing/2014/main" id="{EEBE84E1-D3EC-6A47-88BA-077FAF6EA51C}"/>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8EA50914-F405-4148-98D9-341CA4B3222F}"/>
              </a:ext>
            </a:extLst>
          </p:cNvPr>
          <p:cNvSpPr>
            <a:spLocks noGrp="1"/>
          </p:cNvSpPr>
          <p:nvPr>
            <p:ph type="dt" sz="half" idx="13"/>
          </p:nvPr>
        </p:nvSpPr>
        <p:spPr/>
        <p:txBody>
          <a:bodyPr/>
          <a:lstStyle/>
          <a:p>
            <a:fld id="{3BF5C85C-29AD-654D-AE69-6C88FBCDEFC2}" type="datetime1">
              <a:rPr lang="nl-BE" smtClean="0"/>
              <a:t>25/09/2023</a:t>
            </a:fld>
            <a:endParaRPr lang="nl-BE"/>
          </a:p>
        </p:txBody>
      </p:sp>
      <p:sp>
        <p:nvSpPr>
          <p:cNvPr id="6" name="Tijdelijke aanduiding voor voettekst 5">
            <a:extLst>
              <a:ext uri="{FF2B5EF4-FFF2-40B4-BE49-F238E27FC236}">
                <a16:creationId xmlns:a16="http://schemas.microsoft.com/office/drawing/2014/main" id="{8FE812A5-9158-5242-A6A3-9F0041173F4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41557D4C-457E-9642-BAAF-E6BA91B4B774}"/>
              </a:ext>
            </a:extLst>
          </p:cNvPr>
          <p:cNvSpPr>
            <a:spLocks noGrp="1"/>
          </p:cNvSpPr>
          <p:nvPr>
            <p:ph type="sldNum" sz="quarter" idx="15"/>
          </p:nvPr>
        </p:nvSpPr>
        <p:spPr/>
        <p:txBody>
          <a:bodyPr/>
          <a:lstStyle/>
          <a:p>
            <a:fld id="{B0EEF914-8D73-5B41-B290-03D35A232D30}" type="slidenum">
              <a:rPr lang="nl-BE" smtClean="0"/>
              <a:t>6</a:t>
            </a:fld>
            <a:endParaRPr lang="nl-BE"/>
          </a:p>
        </p:txBody>
      </p:sp>
    </p:spTree>
    <p:extLst>
      <p:ext uri="{BB962C8B-B14F-4D97-AF65-F5344CB8AC3E}">
        <p14:creationId xmlns:p14="http://schemas.microsoft.com/office/powerpoint/2010/main" val="382041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65BFC-37F2-E648-8C28-2719DD45F27B}"/>
              </a:ext>
            </a:extLst>
          </p:cNvPr>
          <p:cNvSpPr>
            <a:spLocks noGrp="1"/>
          </p:cNvSpPr>
          <p:nvPr>
            <p:ph type="ctrTitle"/>
          </p:nvPr>
        </p:nvSpPr>
        <p:spPr/>
        <p:txBody>
          <a:bodyPr/>
          <a:lstStyle/>
          <a:p>
            <a:r>
              <a:rPr lang="nl-BE" dirty="0"/>
              <a:t>Hoofdstuk 1: Inleiding.</a:t>
            </a:r>
          </a:p>
        </p:txBody>
      </p:sp>
    </p:spTree>
    <p:extLst>
      <p:ext uri="{BB962C8B-B14F-4D97-AF65-F5344CB8AC3E}">
        <p14:creationId xmlns:p14="http://schemas.microsoft.com/office/powerpoint/2010/main" val="401615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268800D-03A5-C14C-9447-8ABE8F232971}"/>
              </a:ext>
            </a:extLst>
          </p:cNvPr>
          <p:cNvSpPr>
            <a:spLocks noGrp="1"/>
          </p:cNvSpPr>
          <p:nvPr>
            <p:ph idx="1"/>
          </p:nvPr>
        </p:nvSpPr>
        <p:spPr/>
        <p:txBody>
          <a:bodyPr>
            <a:normAutofit fontScale="92500" lnSpcReduction="10000"/>
          </a:bodyPr>
          <a:lstStyle/>
          <a:p>
            <a:pPr fontAlgn="base"/>
            <a:r>
              <a:rPr lang="nl-BE" b="0" dirty="0"/>
              <a:t>Het verschil kunnen uitleggen tussen analoge en digitale technologie.</a:t>
            </a:r>
            <a:r>
              <a:rPr lang="en-US" b="0" dirty="0"/>
              <a:t>​</a:t>
            </a:r>
          </a:p>
          <a:p>
            <a:pPr fontAlgn="base"/>
            <a:endParaRPr lang="nl-BE" b="0" dirty="0"/>
          </a:p>
          <a:p>
            <a:pPr fontAlgn="base"/>
            <a:r>
              <a:rPr lang="nl-BE" b="0" dirty="0"/>
              <a:t>De voordelen kunnen uitleggen van digitale technologie ten opzichte van analoge technologie.</a:t>
            </a:r>
            <a:endParaRPr lang="en-US" b="0" dirty="0"/>
          </a:p>
          <a:p>
            <a:endParaRPr lang="nl-BE" dirty="0"/>
          </a:p>
        </p:txBody>
      </p:sp>
      <p:sp>
        <p:nvSpPr>
          <p:cNvPr id="3" name="Titel 2">
            <a:extLst>
              <a:ext uri="{FF2B5EF4-FFF2-40B4-BE49-F238E27FC236}">
                <a16:creationId xmlns:a16="http://schemas.microsoft.com/office/drawing/2014/main" id="{DED0D5E6-035C-8043-A413-7929DFED837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3E11CB1E-760F-3E41-A5E5-84560C7B29BB}"/>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40B5870A-2FB6-4249-B68B-2514F97B4B4C}"/>
              </a:ext>
            </a:extLst>
          </p:cNvPr>
          <p:cNvSpPr>
            <a:spLocks noGrp="1"/>
          </p:cNvSpPr>
          <p:nvPr>
            <p:ph type="dt" sz="half" idx="13"/>
          </p:nvPr>
        </p:nvSpPr>
        <p:spPr/>
        <p:txBody>
          <a:bodyPr/>
          <a:lstStyle/>
          <a:p>
            <a:fld id="{5A3AB042-0140-F74C-84CF-EF941B74A793}" type="datetime1">
              <a:rPr lang="nl-BE" smtClean="0"/>
              <a:t>25/09/2023</a:t>
            </a:fld>
            <a:endParaRPr lang="nl-BE" dirty="0"/>
          </a:p>
        </p:txBody>
      </p:sp>
      <p:sp>
        <p:nvSpPr>
          <p:cNvPr id="6" name="Tijdelijke aanduiding voor voettekst 5">
            <a:extLst>
              <a:ext uri="{FF2B5EF4-FFF2-40B4-BE49-F238E27FC236}">
                <a16:creationId xmlns:a16="http://schemas.microsoft.com/office/drawing/2014/main" id="{E0C9616F-D066-2E43-8EDF-85385F68560A}"/>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5DF78AEF-16EB-F040-AD91-F0EF9D53BF60}"/>
              </a:ext>
            </a:extLst>
          </p:cNvPr>
          <p:cNvSpPr>
            <a:spLocks noGrp="1"/>
          </p:cNvSpPr>
          <p:nvPr>
            <p:ph type="sldNum" sz="quarter" idx="15"/>
          </p:nvPr>
        </p:nvSpPr>
        <p:spPr/>
        <p:txBody>
          <a:bodyPr/>
          <a:lstStyle/>
          <a:p>
            <a:fld id="{B0EEF914-8D73-5B41-B290-03D35A232D30}" type="slidenum">
              <a:rPr lang="nl-BE" smtClean="0"/>
              <a:t>8</a:t>
            </a:fld>
            <a:endParaRPr lang="nl-BE"/>
          </a:p>
        </p:txBody>
      </p:sp>
    </p:spTree>
    <p:extLst>
      <p:ext uri="{BB962C8B-B14F-4D97-AF65-F5344CB8AC3E}">
        <p14:creationId xmlns:p14="http://schemas.microsoft.com/office/powerpoint/2010/main" val="388411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rmAutofit fontScale="92500" lnSpcReduction="20000"/>
          </a:bodyPr>
          <a:lstStyle/>
          <a:p>
            <a:pPr marL="0" indent="0" fontAlgn="base">
              <a:buNone/>
            </a:pPr>
            <a:r>
              <a:rPr lang="nl-BE" b="0" dirty="0"/>
              <a:t>1.1. Computer vs Embedded System.​</a:t>
            </a:r>
          </a:p>
          <a:p>
            <a:pPr marL="0" indent="0" fontAlgn="base">
              <a:buNone/>
            </a:pPr>
            <a:r>
              <a:rPr lang="nl-BE" b="0" dirty="0"/>
              <a:t>1.2. Hedendaagse technologie.</a:t>
            </a:r>
            <a:r>
              <a:rPr lang="en-US" b="0" dirty="0"/>
              <a:t>​</a:t>
            </a:r>
          </a:p>
          <a:p>
            <a:pPr marL="0" indent="0" fontAlgn="base">
              <a:buNone/>
            </a:pPr>
            <a:r>
              <a:rPr lang="nl-BE" b="0" dirty="0"/>
              <a:t>1.3. Digitale elektronica?</a:t>
            </a:r>
            <a:r>
              <a:rPr lang="en-US" b="0" dirty="0"/>
              <a:t>​</a:t>
            </a:r>
          </a:p>
          <a:p>
            <a:pPr marL="0" indent="0" fontAlgn="base">
              <a:buNone/>
            </a:pPr>
            <a:r>
              <a:rPr lang="nl-BE" b="0">
                <a:latin typeface="Montserrat SemiBold"/>
              </a:rPr>
              <a:t>1.4. Analoog vs digitaal.</a:t>
            </a:r>
            <a:r>
              <a:rPr lang="en-US" b="0" dirty="0">
                <a:latin typeface="Montserrat SemiBold"/>
              </a:rPr>
              <a:t>​</a:t>
            </a:r>
          </a:p>
          <a:p>
            <a:pPr marL="0" indent="0" fontAlgn="base">
              <a:buNone/>
            </a:pPr>
            <a:r>
              <a:rPr lang="nl-BE" b="0" dirty="0"/>
              <a:t>1.5. Waarom digitale elektronica?</a:t>
            </a:r>
            <a:r>
              <a:rPr lang="en-US" b="0" dirty="0"/>
              <a:t>​</a:t>
            </a:r>
          </a:p>
          <a:p>
            <a:pPr marL="0" indent="0" fontAlgn="base">
              <a:buNone/>
            </a:pPr>
            <a:r>
              <a:rPr lang="nl-BE" b="0" dirty="0"/>
              <a:t>1.6. Experimentele technologieën.</a:t>
            </a:r>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25/09/2023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9</a:t>
            </a:fld>
            <a:endParaRPr lang="nl-BE"/>
          </a:p>
        </p:txBody>
      </p:sp>
    </p:spTree>
    <p:extLst>
      <p:ext uri="{BB962C8B-B14F-4D97-AF65-F5344CB8AC3E}">
        <p14:creationId xmlns:p14="http://schemas.microsoft.com/office/powerpoint/2010/main" val="4079958695"/>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457D10-A9E3-4CA9-9930-F9531D70B02A}">
  <ds:schemaRefs>
    <ds:schemaRef ds:uri="http://schemas.microsoft.com/sharepoint/v3/contenttype/forms"/>
  </ds:schemaRefs>
</ds:datastoreItem>
</file>

<file path=customXml/itemProps2.xml><?xml version="1.0" encoding="utf-8"?>
<ds:datastoreItem xmlns:ds="http://schemas.openxmlformats.org/officeDocument/2006/customXml" ds:itemID="{A5EC20A4-5B69-4E4C-8065-B85A70751668}">
  <ds:schemaRefs>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28b162e1-9138-42c5-826d-ca522cd956e0"/>
    <ds:schemaRef ds:uri="http://schemas.openxmlformats.org/package/2006/metadata/core-properties"/>
    <ds:schemaRef ds:uri="0f9dbb22-d004-40a7-8ba2-e0cd235fcbcc"/>
    <ds:schemaRef ds:uri="http://www.w3.org/XML/1998/namespace"/>
    <ds:schemaRef ds:uri="7326eb54-0917-4efa-8878-6692b34b84b2"/>
    <ds:schemaRef ds:uri="7b829dc0-3b93-4cd6-b683-15c974c1c090"/>
  </ds:schemaRefs>
</ds:datastoreItem>
</file>

<file path=customXml/itemProps3.xml><?xml version="1.0" encoding="utf-8"?>
<ds:datastoreItem xmlns:ds="http://schemas.openxmlformats.org/officeDocument/2006/customXml" ds:itemID="{5F7DD877-EEA0-44FE-866F-90D0285CA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HOGENT</Template>
  <TotalTime>0</TotalTime>
  <Words>2300</Words>
  <Application>Microsoft Office PowerPoint</Application>
  <PresentationFormat>On-screen Show (16:9)</PresentationFormat>
  <Paragraphs>216</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 ExtraBold</vt:lpstr>
      <vt:lpstr>Arial</vt:lpstr>
      <vt:lpstr>Calibri</vt:lpstr>
      <vt:lpstr>Montserrat SemiBold</vt:lpstr>
      <vt:lpstr>Kantoorthema</vt:lpstr>
      <vt:lpstr>PowerPoint Presentation</vt:lpstr>
      <vt:lpstr>Computer Systems.</vt:lpstr>
      <vt:lpstr>Situering.</vt:lpstr>
      <vt:lpstr>Samenvatting studiefiche.​ ​ </vt:lpstr>
      <vt:lpstr>Doelstellingen.</vt:lpstr>
      <vt:lpstr>Overzicht.</vt:lpstr>
      <vt:lpstr>Hoofdstuk 1: Inleiding.</vt:lpstr>
      <vt:lpstr>Doelstellingen.</vt:lpstr>
      <vt:lpstr>Inhoudsopgave.</vt:lpstr>
      <vt:lpstr>1.1. Computer vs Embedded Systems.​</vt:lpstr>
      <vt:lpstr>1.2. Hedendaagse technologie.</vt:lpstr>
      <vt:lpstr>1.3. Digitale elektronica?</vt:lpstr>
      <vt:lpstr>1.4. Analoog vs Digitaal</vt:lpstr>
      <vt:lpstr>1.5. Waarom digitale elektronica?</vt:lpstr>
      <vt:lpstr>1.5. Waarom digitale elektronica?</vt:lpstr>
      <vt:lpstr>1.6. Experimentele technologieën.</vt:lpstr>
      <vt:lpstr>1.6. Experimentele technologieën.</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Caradoc Roetynck</cp:lastModifiedBy>
  <cp:revision>165</cp:revision>
  <cp:lastPrinted>2020-09-18T12:28:58Z</cp:lastPrinted>
  <dcterms:created xsi:type="dcterms:W3CDTF">2018-08-07T08:19:18Z</dcterms:created>
  <dcterms:modified xsi:type="dcterms:W3CDTF">2023-09-25T08:07:11Z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